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8" r:id="rId2"/>
    <p:sldId id="276" r:id="rId3"/>
    <p:sldId id="275" r:id="rId4"/>
    <p:sldId id="277" r:id="rId5"/>
    <p:sldId id="278" r:id="rId6"/>
    <p:sldId id="318" r:id="rId7"/>
    <p:sldId id="279" r:id="rId8"/>
    <p:sldId id="280" r:id="rId9"/>
    <p:sldId id="281" r:id="rId10"/>
    <p:sldId id="282" r:id="rId11"/>
    <p:sldId id="319" r:id="rId12"/>
    <p:sldId id="320" r:id="rId13"/>
    <p:sldId id="321" r:id="rId14"/>
    <p:sldId id="283" r:id="rId15"/>
    <p:sldId id="322" r:id="rId16"/>
    <p:sldId id="323" r:id="rId17"/>
    <p:sldId id="324" r:id="rId18"/>
    <p:sldId id="327" r:id="rId19"/>
    <p:sldId id="328" r:id="rId20"/>
    <p:sldId id="330" r:id="rId21"/>
    <p:sldId id="331" r:id="rId22"/>
    <p:sldId id="332" r:id="rId23"/>
    <p:sldId id="299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  <p:sldId id="342" r:id="rId33"/>
    <p:sldId id="344" r:id="rId34"/>
    <p:sldId id="341" r:id="rId35"/>
    <p:sldId id="343" r:id="rId36"/>
    <p:sldId id="294" r:id="rId37"/>
    <p:sldId id="293" r:id="rId38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660033"/>
    <a:srgbClr val="66FFFF"/>
    <a:srgbClr val="0000CC"/>
    <a:srgbClr val="FFFFCC"/>
    <a:srgbClr val="CC3399"/>
    <a:srgbClr val="663300"/>
    <a:srgbClr val="800000"/>
    <a:srgbClr val="3EF442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47" autoAdjust="0"/>
    <p:restoredTop sz="94434" autoAdjust="0"/>
  </p:normalViewPr>
  <p:slideViewPr>
    <p:cSldViewPr>
      <p:cViewPr>
        <p:scale>
          <a:sx n="130" d="100"/>
          <a:sy n="130" d="100"/>
        </p:scale>
        <p:origin x="-228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howGuides="1">
      <p:cViewPr varScale="1">
        <p:scale>
          <a:sx n="37" d="100"/>
          <a:sy n="37" d="100"/>
        </p:scale>
        <p:origin x="-2362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0CCF70-0F4B-482D-8778-9D0D1922B18D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4DBCE7-E8CA-4DE4-A6AF-79F57BC267A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9656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484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70549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63673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50689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2878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8390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4462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53026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4442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84164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3985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48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107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30877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4030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40029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8311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12670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62594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75748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4896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29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94705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7323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266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334469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48900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99037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173065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85665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34821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37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0753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732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6973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46389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484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31484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4DBCE7-E8CA-4DE4-A6AF-79F57BC267A0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19773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78953D-6CC0-4AC0-B2EF-F83C213740FC}" type="datetimeFigureOut">
              <a:rPr lang="ru-RU" smtClean="0"/>
              <a:pPr/>
              <a:t>11.06.2020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23C3547-FB38-4121-9F76-25703444804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microsoft.com/office/2007/relationships/hdphoto" Target="../media/hdphoto3.wdp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9.jpe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64916" y="-144463"/>
            <a:ext cx="9198754" cy="5026023"/>
            <a:chOff x="-164916" y="-144463"/>
            <a:chExt cx="9198754" cy="5026023"/>
          </a:xfrm>
        </p:grpSpPr>
        <p:grpSp>
          <p:nvGrpSpPr>
            <p:cNvPr id="3" name="Группа 2"/>
            <p:cNvGrpSpPr/>
            <p:nvPr/>
          </p:nvGrpSpPr>
          <p:grpSpPr>
            <a:xfrm>
              <a:off x="155575" y="-144463"/>
              <a:ext cx="8878263" cy="5026023"/>
              <a:chOff x="155575" y="-144463"/>
              <a:chExt cx="8878263" cy="5026023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3635896" y="3850838"/>
                <a:ext cx="18722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ru-RU" dirty="0"/>
              </a:p>
            </p:txBody>
          </p:sp>
          <p:sp>
            <p:nvSpPr>
              <p:cNvPr id="1026" name="Прямоугольник 1"/>
              <p:cNvSpPr>
                <a:spLocks noChangeArrowheads="1"/>
              </p:cNvSpPr>
              <p:nvPr/>
            </p:nvSpPr>
            <p:spPr bwMode="auto">
              <a:xfrm>
                <a:off x="500034" y="1117601"/>
                <a:ext cx="8143932" cy="1597025"/>
              </a:xfrm>
              <a:prstGeom prst="rect">
                <a:avLst/>
              </a:prstGeom>
              <a:noFill/>
              <a:ln w="25400" algn="ctr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itchFamily="18" charset="0"/>
                  </a:rPr>
                  <a:t>Особенности предоставления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itchFamily="18" charset="0"/>
                  </a:rPr>
                  <a:t>мер социальной поддержки,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3000" b="1" i="0" u="none" strike="noStrike" cap="none" normalizeH="0" baseline="0" dirty="0" smtClean="0">
                    <a:ln>
                      <a:noFill/>
                    </a:ln>
                    <a:solidFill>
                      <a:schemeClr val="accent1">
                        <a:lumMod val="75000"/>
                      </a:schemeClr>
                    </a:solidFill>
                    <a:effectLst/>
                    <a:latin typeface="Times New Roman" pitchFamily="18" charset="0"/>
                  </a:rPr>
                  <a:t>социальной помощи в 2020 – 2021 годах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accent1">
                      <a:lumMod val="75000"/>
                    </a:schemeClr>
                  </a:solidFill>
                  <a:effectLst/>
                  <a:latin typeface="Arial" pitchFamily="34" charset="0"/>
                </a:endParaRPr>
              </a:p>
            </p:txBody>
          </p:sp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28596" y="214296"/>
                <a:ext cx="1465597" cy="1465597"/>
              </a:xfrm>
              <a:prstGeom prst="rect">
                <a:avLst/>
              </a:prstGeom>
            </p:spPr>
          </p:pic>
          <p:sp>
            <p:nvSpPr>
              <p:cNvPr id="1028" name="AutoShape 4" descr="https://img2.freepng.ru/20190714/vck/kisspng-portable-network-graphics-clip-art-family-vector-g-5d2aab929fc930.1886240615630775226545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0" name="AutoShape 6" descr="https://img2.freepng.ru/20190714/vck/kisspng-portable-network-graphics-clip-art-family-vector-g-5d2aab929fc930.1886240615630775226545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2" name="AutoShape 8" descr="https://thumbs.dreamstime.com/b/%D0%B2%D0%B5%D0%BA%D1%82%D0%BE%D1%80-%D0%B8%D0%BB%D0%BB%D1%8E%D1%81%D1%82%D1%80%D0%B0%D1%86%D0%B8%D0%B8-%D1%81%D0%B5%D0%BC%D1%8C%D0%B8-%D1%81%D1%87%D0%B0%D1%81%D1%82%D0%BB%D0%B8%D0%B2%D1%8B%D0%B9-116280141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AutoShape 10" descr="https://thumbs.dreamstime.com/b/%D0%B2%D0%B5%D0%BA%D1%82%D0%BE%D1%80-%D0%B8%D0%BB%D0%BB%D1%8E%D1%81%D1%82%D1%80%D0%B0%D1%86%D0%B8%D0%B8-%D1%81%D0%B5%D0%BC%D1%8C%D0%B8-%D1%81%D1%87%D0%B0%D1%81%D1%82%D0%BB%D0%B8%D0%B2%D1%8B%D0%B9-116280141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AutoShape 12" descr="https://thumbs.dreamstime.com/b/%D0%B2%D0%B5%D0%BA%D1%82%D0%BE%D1%80-%D0%B8%D0%BB%D0%BB%D1%8E%D1%81%D1%82%D1%80%D0%B0%D1%86%D0%B8%D0%B8-%D1%81%D0%B5%D0%BC%D1%8C%D0%B8-%D1%81%D1%87%D0%B0%D1%81%D1%82%D0%BB%D0%B8%D0%B2%D1%8B%D0%B9-116280141.jpg"/>
              <p:cNvSpPr>
                <a:spLocks noChangeAspect="1" noChangeArrowheads="1"/>
              </p:cNvSpPr>
              <p:nvPr/>
            </p:nvSpPr>
            <p:spPr bwMode="auto">
              <a:xfrm>
                <a:off x="155575" y="-144463"/>
                <a:ext cx="304800" cy="304801"/>
              </a:xfrm>
              <a:prstGeom prst="rect">
                <a:avLst/>
              </a:prstGeom>
              <a:noFill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39" name="Picture 15" descr="C:\Documents and Settings\рустам\Рабочий стол\2959747.jpg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429256" y="2857502"/>
                <a:ext cx="3604582" cy="2024058"/>
              </a:xfrm>
              <a:prstGeom prst="rect">
                <a:avLst/>
              </a:prstGeom>
              <a:noFill/>
            </p:spPr>
          </p:pic>
        </p:grpSp>
        <p:pic>
          <p:nvPicPr>
            <p:cNvPr id="4" name="Picture 4" descr="https://egov-buryatia.ru/upload/iblock/ea0/ea0ea62a4bd28bc327e5b815438f0d66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64916" y="2714626"/>
              <a:ext cx="3800812" cy="21389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41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88441"/>
            <a:ext cx="8846402" cy="4131729"/>
            <a:chOff x="0" y="88441"/>
            <a:chExt cx="8846402" cy="4131729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7504" y="389374"/>
              <a:ext cx="7648132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До 31 марта 2021 года </a:t>
              </a:r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автоматически продлевается срок </a:t>
              </a:r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предоставления ежемесячного пособия </a:t>
              </a:r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на оплату жилого помещения и коммунальных услуг для </a:t>
              </a:r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следующих категорий граждан: 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88441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130966" y="1513978"/>
              <a:ext cx="8715436" cy="24160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ctr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инвалиды </a:t>
              </a:r>
              <a:r>
                <a:rPr lang="ru-RU" sz="17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вследствие катастрофы на Чернобыльской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АЭС;</a:t>
              </a:r>
              <a:endPara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ctr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граждане</a:t>
              </a:r>
              <a:r>
                <a:rPr lang="ru-RU" sz="17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получившие и перенесшие лучевую болезнь и другие заболевания, связанные с радиационным воздействием вследствие катастрофы на Чернобыльской АЭС;</a:t>
              </a:r>
            </a:p>
            <a:p>
              <a:pPr marL="285750" indent="-285750" algn="ctr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семьи</a:t>
              </a:r>
              <a:r>
                <a:rPr lang="ru-RU" sz="17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потерявшие кормильца из числа граждан, погибших в результате катастрофы на Чернобыльской АЭС, умерших вследствие лучевой болезни и других заболеваний, возникших в связи с катастрофой на Чернобыльской АЭС;</a:t>
              </a:r>
            </a:p>
            <a:p>
              <a:pPr marL="285750" indent="-285750" algn="ctr">
                <a:spcAft>
                  <a:spcPts val="600"/>
                </a:spcAft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семьи </a:t>
              </a:r>
              <a:r>
                <a:rPr lang="ru-RU" sz="17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умерших инвалидов вследствие катастрофы на Чернобыльской АЭС.</a:t>
              </a:r>
            </a:p>
          </p:txBody>
        </p:sp>
        <p:pic>
          <p:nvPicPr>
            <p:cNvPr id="12" name="Picture 4" descr="https://img2.freepng.ru/20180331/qoe/kisspng-computer-icons-radioactive-decay-radiation-nuclear-5ac0088c740573.8856005215225345404752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636" y="231108"/>
              <a:ext cx="1072917" cy="10729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Прямоугольник 8"/>
          <p:cNvSpPr/>
          <p:nvPr/>
        </p:nvSpPr>
        <p:spPr>
          <a:xfrm>
            <a:off x="214282" y="4109067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Предоставление указанных мер социальной поддержки будет прекращено с 1 апреля 2021 года </a:t>
            </a:r>
            <a:r>
              <a:rPr lang="ru-RU" sz="1300" dirty="0" smtClean="0">
                <a:solidFill>
                  <a:srgbClr val="002060"/>
                </a:solidFill>
              </a:rPr>
              <a:t>в случае, если </a:t>
            </a:r>
            <a:r>
              <a:rPr lang="ru-RU" sz="1300" dirty="0">
                <a:solidFill>
                  <a:srgbClr val="002060"/>
                </a:solidFill>
              </a:rPr>
              <a:t>гра</a:t>
            </a:r>
            <a:r>
              <a:rPr lang="ru-RU" sz="1300" dirty="0" smtClean="0">
                <a:solidFill>
                  <a:srgbClr val="002060"/>
                </a:solidFill>
              </a:rPr>
              <a:t>ждане в период </a:t>
            </a:r>
            <a:r>
              <a:rPr lang="ru-RU" sz="1300" dirty="0" smtClean="0">
                <a:solidFill>
                  <a:srgbClr val="FF0000"/>
                </a:solidFill>
              </a:rPr>
              <a:t>с 1 октября 2020 года до 31 марта 2021 года</a:t>
            </a:r>
            <a:r>
              <a:rPr lang="ru-RU" sz="1300" dirty="0" smtClean="0">
                <a:solidFill>
                  <a:srgbClr val="002060"/>
                </a:solidFill>
              </a:rPr>
              <a:t> не представят в органы социальной защиты документы, необходимые для продления данных мер поддержки </a:t>
            </a:r>
            <a:r>
              <a:rPr lang="ru-RU" sz="1300" dirty="0" smtClean="0">
                <a:solidFill>
                  <a:srgbClr val="FF0000"/>
                </a:solidFill>
              </a:rPr>
              <a:t>на новый срок </a:t>
            </a:r>
            <a:endParaRPr lang="ru-RU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3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23528" y="627534"/>
            <a:ext cx="8390636" cy="3080420"/>
            <a:chOff x="532379" y="2237791"/>
            <a:chExt cx="8225940" cy="1982379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2379" y="2237791"/>
              <a:ext cx="8225940" cy="62391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Законодательством Астраханской области для ряда региональных мер социальной поддержки, социальной помощи </a:t>
              </a:r>
              <a:r>
                <a:rPr lang="ru-RU" sz="1900" dirty="0" smtClean="0">
                  <a:solidFill>
                    <a:srgbClr val="FF0000"/>
                  </a:solidFill>
                </a:rPr>
                <a:t>установлен срок, в течение которого граждане вправе обратиться</a:t>
              </a:r>
              <a:r>
                <a:rPr lang="ru-RU" sz="19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за их назначением.</a:t>
              </a:r>
              <a:endParaRPr lang="ru-RU" sz="1400" dirty="0" smtClean="0"/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807009" y="1870978"/>
            <a:ext cx="72740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связи с этим </a:t>
            </a:r>
            <a:r>
              <a:rPr lang="ru-RU" sz="2000" b="1" dirty="0" smtClean="0">
                <a:solidFill>
                  <a:srgbClr val="FF0000"/>
                </a:solidFill>
              </a:rPr>
              <a:t>граждане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для которых </a:t>
            </a:r>
            <a:r>
              <a:rPr lang="ru-RU" sz="2000" b="1" dirty="0">
                <a:solidFill>
                  <a:srgbClr val="FF0000"/>
                </a:solidFill>
              </a:rPr>
              <a:t>срок обращения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 предоставлением таких мер социальной поддержки, социальной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помощью </a:t>
            </a:r>
            <a:r>
              <a:rPr lang="ru-RU" sz="2000" b="1" dirty="0">
                <a:solidFill>
                  <a:srgbClr val="FF0000"/>
                </a:solidFill>
              </a:rPr>
              <a:t>истекает в период с 17.03.2020 (включительно) по 30.06.2020 (включительно</a:t>
            </a:r>
            <a:r>
              <a:rPr lang="ru-RU" sz="2000" b="1" dirty="0" smtClean="0">
                <a:solidFill>
                  <a:srgbClr val="FF0000"/>
                </a:solidFill>
              </a:rPr>
              <a:t>)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смогут обратиться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за их предоставлением </a:t>
            </a:r>
          </a:p>
          <a:p>
            <a:pPr algn="ctr"/>
            <a:r>
              <a:rPr lang="ru-RU" sz="2000" b="1" dirty="0" smtClean="0">
                <a:solidFill>
                  <a:srgbClr val="00B050"/>
                </a:solidFill>
              </a:rPr>
              <a:t>до 31.08.2020 </a:t>
            </a:r>
            <a:r>
              <a:rPr lang="ru-RU" sz="2000" b="1" dirty="0">
                <a:solidFill>
                  <a:srgbClr val="00B050"/>
                </a:solidFill>
              </a:rPr>
              <a:t>(включительно</a:t>
            </a:r>
            <a:r>
              <a:rPr lang="ru-RU" sz="2000" b="1" dirty="0" smtClean="0">
                <a:solidFill>
                  <a:srgbClr val="00B050"/>
                </a:solidFill>
              </a:rPr>
              <a:t>)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ru-RU" sz="1400" dirty="0" smtClean="0"/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0" y="88441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507" y="3134049"/>
            <a:ext cx="1067657" cy="10676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152095" y="4083918"/>
            <a:ext cx="6733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* категории граждан, на которых распространяются данные особенности, </a:t>
            </a:r>
          </a:p>
          <a:p>
            <a:pPr algn="ctr"/>
            <a:r>
              <a:rPr lang="ru-RU" sz="1400" dirty="0" smtClean="0"/>
              <a:t>указаны на следующих </a:t>
            </a:r>
            <a:r>
              <a:rPr lang="ru-RU" sz="1400" dirty="0" smtClean="0">
                <a:solidFill>
                  <a:srgbClr val="00B050"/>
                </a:solidFill>
              </a:rPr>
              <a:t>четырех слайдах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13194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367863"/>
            <a:ext cx="8626710" cy="3852307"/>
            <a:chOff x="179512" y="367863"/>
            <a:chExt cx="8626710" cy="3852307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9512" y="498084"/>
              <a:ext cx="72008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Продление </a:t>
              </a:r>
              <a:r>
                <a:rPr lang="ru-RU" sz="1900" b="1" dirty="0" smtClean="0">
                  <a:solidFill>
                    <a:srgbClr val="FF0000"/>
                  </a:solidFill>
                </a:rPr>
                <a:t>срока обращения до 31.08.2020 (включительно)</a:t>
              </a:r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за назначением мер социальной поддержки, социальной помощи предусмотрено:</a:t>
              </a:r>
            </a:p>
          </p:txBody>
        </p:sp>
        <p:pic>
          <p:nvPicPr>
            <p:cNvPr id="9" name="Picture 2" descr="C:\Documents and Settings\рустам\Рабочий стол\s120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020272" y="367863"/>
              <a:ext cx="1785950" cy="1344821"/>
            </a:xfrm>
            <a:prstGeom prst="rect">
              <a:avLst/>
            </a:prstGeom>
            <a:noFill/>
          </p:spPr>
        </p:pic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1540411"/>
            <a:ext cx="836910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многодетных семей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регионального семейного капитала;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79512" y="1858347"/>
            <a:ext cx="8369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при рождении одновременно трех и более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 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единовременной материальной помощи;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9512" y="2392987"/>
            <a:ext cx="8369108" cy="1708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alt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для семей, имеющих </a:t>
            </a:r>
            <a:r>
              <a:rPr lang="ru-RU" alt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детей-инвалидов,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отношении компенсации расходов на оплату проезда ребенка-инвалида в специализированную медицинскую организацию для получения специализированной, в том числе высокотехнологичной, медицинской помощи и консультации,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расходов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связанных с лечением ребенка-инвалида в специализированной медицинской организации за пределами Астраханской области или с необходимостью приобретения </a:t>
            </a:r>
            <a:r>
              <a:rPr lang="ru-RU" altLang="ru-RU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гастростомической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трубки, </a:t>
            </a:r>
            <a:r>
              <a:rPr lang="ru-RU" altLang="ru-RU" sz="15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назогастрального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питательного зонда или лекарственных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средств;</a:t>
            </a: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198793" y="4076560"/>
            <a:ext cx="8369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с детьми в возрасте до трех месяцев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отношении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натуральной помощи </a:t>
            </a:r>
            <a:r>
              <a:rPr lang="ru-RU" alt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виде комплектов для </a:t>
            </a:r>
            <a:r>
              <a:rPr lang="ru-RU" alt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новорожденных.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4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498084"/>
            <a:ext cx="7200800" cy="3722086"/>
            <a:chOff x="179512" y="498084"/>
            <a:chExt cx="7200800" cy="3722086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9512" y="498084"/>
              <a:ext cx="7200800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Продление </a:t>
              </a:r>
              <a:r>
                <a:rPr lang="ru-RU" sz="1900" b="1" dirty="0" smtClean="0">
                  <a:solidFill>
                    <a:srgbClr val="FF0000"/>
                  </a:solidFill>
                </a:rPr>
                <a:t>срока обращения до 31.08.2020 (включительно)</a:t>
              </a:r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за назначением мер социальной поддержки, социальной помощи предусмотрено:</a:t>
              </a:r>
            </a:p>
          </p:txBody>
        </p:sp>
      </p:grp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1467580"/>
            <a:ext cx="8369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одиноко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проживающих граждан, пострадавших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пожара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отношении единовременной материальной помощи;</a:t>
            </a:r>
            <a:endParaRPr lang="ru-RU" sz="15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4816" y="2073719"/>
            <a:ext cx="8369108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работников добровольной пожарной охраны, добровольных пожарных и членов их семей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единовременного пособия в случае установления такому работнику, добровольному пожарному инвалидности, его гибели;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55534" y="2945214"/>
            <a:ext cx="83691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8000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alt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семей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компенсации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оплату проезда в специализированную медицинскую организацию для получения специализированной, в том числе высокотехнологичной, медицинской помощи и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консультации;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55534" y="4047729"/>
            <a:ext cx="836910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18000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alt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семей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 отношении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компенсации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расходов на оплату проезда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к месту похорон родственников.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323528" y="88067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39502"/>
            <a:ext cx="1353533" cy="7200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172" y="411232"/>
            <a:ext cx="1060296" cy="69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59582"/>
            <a:ext cx="1187046" cy="792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327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9512" y="88441"/>
            <a:ext cx="6768752" cy="4131729"/>
            <a:chOff x="179512" y="88441"/>
            <a:chExt cx="6768752" cy="4131729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9512" y="498084"/>
              <a:ext cx="6768752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Продление </a:t>
              </a:r>
              <a:r>
                <a:rPr lang="ru-RU" sz="1900" b="1" dirty="0" smtClean="0">
                  <a:solidFill>
                    <a:srgbClr val="FF0000"/>
                  </a:solidFill>
                </a:rPr>
                <a:t>срока обращения до 31.08.2020 (включительно)</a:t>
              </a:r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 за предоставлением материальной помощи на газификацию домовладения в отношении следующих категорий граждан:</a:t>
              </a: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323528" y="88441"/>
              <a:ext cx="5105728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</a:t>
              </a:r>
              <a:r>
                <a:rPr kumimoji="0" lang="ru-RU" sz="1500" b="1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меры социальной поддержки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29121" y="1857879"/>
            <a:ext cx="434287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Инвалиды Великой Отечественной </a:t>
            </a:r>
            <a:r>
              <a:rPr 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войны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9121" y="2275233"/>
            <a:ext cx="434287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Ветераны Великой </a:t>
            </a:r>
            <a:r>
              <a:rPr 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Отечественной </a:t>
            </a:r>
            <a:r>
              <a:rPr 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войны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29121" y="3986478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Инвалиды вследствие катастрофы на Чернобыльской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АЭС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229121" y="3343007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Супруги и родители погибших (умерших) ветеранов боевых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действий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30714" y="2672483"/>
            <a:ext cx="43428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Супруги погибших (умерших) участников Великой Отечественной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войны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4644008" y="3397869"/>
            <a:ext cx="417646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-21600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Неработающие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пенсионеры, являющиеся получателями страховых пенсий по старости (инвалидности)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4637606" y="2734527"/>
            <a:ext cx="417646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Малоимущие одиноко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проживающие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пенсионеры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4644008" y="1857879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>
                <a:solidFill>
                  <a:srgbClr val="334455"/>
                </a:solidFill>
                <a:latin typeface="Times New Roman" panose="02020603050405020304" pitchFamily="18" charset="0"/>
              </a:rPr>
              <a:t>Семьи, имеющие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детей-инвалидов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4637606" y="2275233"/>
            <a:ext cx="41764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1600" b="1" dirty="0" smtClean="0">
                <a:solidFill>
                  <a:srgbClr val="334455"/>
                </a:solidFill>
                <a:latin typeface="Times New Roman" panose="02020603050405020304" pitchFamily="18" charset="0"/>
              </a:rPr>
              <a:t>Малоимущие многодетные семьи</a:t>
            </a:r>
            <a:endParaRPr lang="ru-RU" sz="1600" b="1" dirty="0">
              <a:solidFill>
                <a:srgbClr val="334455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099" name="Picture 3" descr="C:\Users\EMatuzova\Desktop\398637_8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923" y="250022"/>
            <a:ext cx="2113923" cy="15099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654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20" y="329556"/>
            <a:ext cx="8640961" cy="3378396"/>
            <a:chOff x="461784" y="2046030"/>
            <a:chExt cx="8471351" cy="2174140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1784" y="2046030"/>
              <a:ext cx="8471351" cy="15647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dirty="0" smtClean="0">
                  <a:solidFill>
                    <a:srgbClr val="0070C0"/>
                  </a:solidFill>
                </a:rPr>
                <a:t>Региональные меры социальной поддержки, предоставляемые </a:t>
              </a:r>
              <a:r>
                <a:rPr lang="ru-RU" sz="1900" dirty="0" smtClean="0">
                  <a:solidFill>
                    <a:srgbClr val="FF0000"/>
                  </a:solidFill>
                </a:rPr>
                <a:t>ежемесячно</a:t>
              </a:r>
              <a:r>
                <a:rPr lang="ru-RU" sz="1900" dirty="0" smtClean="0">
                  <a:solidFill>
                    <a:srgbClr val="0070C0"/>
                  </a:solidFill>
                </a:rPr>
                <a:t>, назначаются гражданам </a:t>
              </a:r>
              <a:r>
                <a:rPr lang="ru-RU" sz="1900" dirty="0" smtClean="0">
                  <a:solidFill>
                    <a:srgbClr val="FF0000"/>
                  </a:solidFill>
                </a:rPr>
                <a:t>с месяца, следующего за месяцем обращения</a:t>
              </a:r>
              <a:r>
                <a:rPr lang="ru-RU" sz="1900" dirty="0" smtClean="0">
                  <a:solidFill>
                    <a:srgbClr val="0070C0"/>
                  </a:solidFill>
                </a:rPr>
                <a:t> за их назначением. </a:t>
              </a:r>
            </a:p>
            <a:p>
              <a:pPr algn="ctr"/>
              <a:r>
                <a:rPr lang="ru-RU" sz="1900" dirty="0" smtClean="0">
                  <a:solidFill>
                    <a:srgbClr val="0070C0"/>
                  </a:solidFill>
                </a:rPr>
                <a:t>Вместе с тем в связи с введением ограничительных мероприятий в </a:t>
              </a:r>
              <a:r>
                <a:rPr lang="ru-RU" sz="1900" dirty="0">
                  <a:solidFill>
                    <a:srgbClr val="0070C0"/>
                  </a:solidFill>
                </a:rPr>
                <a:t>целях предупреждения распространения новой </a:t>
              </a:r>
              <a:r>
                <a:rPr lang="ru-RU" sz="1900" dirty="0" err="1">
                  <a:solidFill>
                    <a:srgbClr val="0070C0"/>
                  </a:solidFill>
                </a:rPr>
                <a:t>коронавирусной</a:t>
              </a:r>
              <a:r>
                <a:rPr lang="ru-RU" sz="1900" dirty="0">
                  <a:solidFill>
                    <a:srgbClr val="0070C0"/>
                  </a:solidFill>
                </a:rPr>
                <a:t> инфекции (COVID-19</a:t>
              </a:r>
              <a:r>
                <a:rPr lang="ru-RU" sz="1900" dirty="0" smtClean="0">
                  <a:solidFill>
                    <a:srgbClr val="0070C0"/>
                  </a:solidFill>
                </a:rPr>
                <a:t>) </a:t>
              </a:r>
              <a:r>
                <a:rPr lang="ru-RU" sz="1900" dirty="0" smtClean="0">
                  <a:solidFill>
                    <a:srgbClr val="FF0000"/>
                  </a:solidFill>
                </a:rPr>
                <a:t>уже в марте 2020 года граждане не смогли обратиться </a:t>
              </a:r>
              <a:r>
                <a:rPr lang="ru-RU" sz="1900" dirty="0" smtClean="0">
                  <a:solidFill>
                    <a:srgbClr val="0070C0"/>
                  </a:solidFill>
                </a:rPr>
                <a:t>в органы социальной защиты для назначения им с апреля 2020 года ежемесячных мер социальной поддержки.</a:t>
              </a:r>
              <a:endParaRPr lang="ru-RU" sz="14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07504" y="2760991"/>
            <a:ext cx="8784977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FF0000"/>
                </a:solidFill>
              </a:rPr>
              <a:t>Для сохранения за гражданами права </a:t>
            </a:r>
            <a:r>
              <a:rPr lang="ru-RU" sz="1900" dirty="0">
                <a:solidFill>
                  <a:srgbClr val="0070C0"/>
                </a:solidFill>
              </a:rPr>
              <a:t>на получение таких </a:t>
            </a:r>
            <a:endParaRPr lang="ru-RU" sz="1900" dirty="0" smtClean="0">
              <a:solidFill>
                <a:srgbClr val="0070C0"/>
              </a:solidFill>
            </a:endParaRPr>
          </a:p>
          <a:p>
            <a:pPr algn="ctr"/>
            <a:r>
              <a:rPr lang="ru-RU" sz="1900" dirty="0" smtClean="0">
                <a:solidFill>
                  <a:srgbClr val="0070C0"/>
                </a:solidFill>
              </a:rPr>
              <a:t>мер социальной </a:t>
            </a:r>
            <a:r>
              <a:rPr lang="ru-RU" sz="1900" dirty="0">
                <a:solidFill>
                  <a:srgbClr val="0070C0"/>
                </a:solidFill>
              </a:rPr>
              <a:t>поддержки </a:t>
            </a:r>
            <a:r>
              <a:rPr lang="ru-RU" sz="1900" dirty="0" smtClean="0">
                <a:solidFill>
                  <a:srgbClr val="0070C0"/>
                </a:solidFill>
              </a:rPr>
              <a:t>установлено, что если такие граждане </a:t>
            </a:r>
            <a:r>
              <a:rPr lang="ru-RU" sz="1900" dirty="0" smtClean="0">
                <a:solidFill>
                  <a:srgbClr val="FF0000"/>
                </a:solidFill>
              </a:rPr>
              <a:t>обратятся </a:t>
            </a:r>
            <a:r>
              <a:rPr lang="ru-RU" sz="1900" dirty="0" smtClean="0">
                <a:solidFill>
                  <a:srgbClr val="0070C0"/>
                </a:solidFill>
              </a:rPr>
              <a:t>в органы социальной защиты </a:t>
            </a:r>
            <a:r>
              <a:rPr lang="ru-RU" sz="1900" dirty="0" smtClean="0">
                <a:solidFill>
                  <a:srgbClr val="FF0000"/>
                </a:solidFill>
              </a:rPr>
              <a:t>до 31.08.2020 года</a:t>
            </a:r>
            <a:r>
              <a:rPr lang="ru-RU" sz="1900" dirty="0" smtClean="0">
                <a:solidFill>
                  <a:srgbClr val="0070C0"/>
                </a:solidFill>
              </a:rPr>
              <a:t>, </a:t>
            </a:r>
          </a:p>
          <a:p>
            <a:pPr algn="ctr"/>
            <a:r>
              <a:rPr lang="ru-RU" sz="1900" dirty="0" smtClean="0">
                <a:solidFill>
                  <a:srgbClr val="0070C0"/>
                </a:solidFill>
              </a:rPr>
              <a:t>указанные меры </a:t>
            </a:r>
            <a:r>
              <a:rPr lang="ru-RU" sz="1900" dirty="0" smtClean="0">
                <a:solidFill>
                  <a:srgbClr val="FF0000"/>
                </a:solidFill>
              </a:rPr>
              <a:t>будут назначены с 01.04.2020 года</a:t>
            </a:r>
            <a:r>
              <a:rPr lang="ru-RU" sz="1900" dirty="0" smtClean="0">
                <a:solidFill>
                  <a:srgbClr val="0070C0"/>
                </a:solidFill>
              </a:rPr>
              <a:t>.</a:t>
            </a:r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52095" y="4083918"/>
            <a:ext cx="6733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* категории граждан, на которых распространяются данные особенности, </a:t>
            </a:r>
          </a:p>
          <a:p>
            <a:pPr algn="ctr"/>
            <a:r>
              <a:rPr lang="ru-RU" sz="1400" dirty="0" smtClean="0"/>
              <a:t>указаны на следующих </a:t>
            </a:r>
            <a:r>
              <a:rPr lang="ru-RU" sz="1400" dirty="0" smtClean="0">
                <a:solidFill>
                  <a:srgbClr val="FF0000"/>
                </a:solidFill>
              </a:rPr>
              <a:t>шести слайдах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5681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101918"/>
            <a:ext cx="8684554" cy="4118252"/>
            <a:chOff x="170993" y="101918"/>
            <a:chExt cx="8684554" cy="4118252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будут назначены следующие меры социальной поддержки: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9" name="Picture 2" descr="C:\Documents and Settings\рустам\Рабочий стол\s120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56715" y="101918"/>
              <a:ext cx="1598832" cy="1203921"/>
            </a:xfrm>
            <a:prstGeom prst="rect">
              <a:avLst/>
            </a:prstGeom>
            <a:noFill/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127651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79590" y="1301523"/>
            <a:ext cx="8568952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семей, усыновивших детей,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ежемесячная денежная выплата на усыновленного ребенка;</a:t>
            </a:r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67505" y="1547020"/>
            <a:ext cx="8929719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 typeface="Wingdings" pitchFamily="2" charset="2"/>
              <a:buChar char="ü"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многодетных семей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пособие на оплату коммунальных услуг;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ежемесячная выплата в случае рождения третьего или последующего ребенка до достижения им возраста 3 лет;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ежемесячное пособие на оплату проезда детей-школьников;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107140" y="2675939"/>
            <a:ext cx="8929719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опекунов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попечителей), детей-сирот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ей оставшихся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без попечения родителей,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переданных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под опеку (попечительство):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ежемесячное пособие на оплату коммунальных услуг;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Tx/>
              <a:buFontTx/>
              <a:buNone/>
              <a:tabLst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ежемесячное пособие на оплату проезда детей-школьников;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14567" y="3598545"/>
            <a:ext cx="87409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детей-сирот, учащихся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очной форме обучения по основным профессиональным образовательным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программам,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проезда.</a:t>
            </a:r>
          </a:p>
        </p:txBody>
      </p:sp>
    </p:spTree>
    <p:extLst>
      <p:ext uri="{BB962C8B-B14F-4D97-AF65-F5344CB8AC3E}">
        <p14:creationId xmlns:p14="http://schemas.microsoft.com/office/powerpoint/2010/main" val="2945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332225"/>
            <a:ext cx="6984776" cy="3887945"/>
            <a:chOff x="170993" y="332225"/>
            <a:chExt cx="6984776" cy="388794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будут назначены следующие меры социальной поддержки: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51520" y="4127651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176977" y="1301721"/>
            <a:ext cx="8369108" cy="353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ветеранов боевых действий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ежемесячное пособие на оплату коммунальных услуг;</a:t>
            </a:r>
          </a:p>
        </p:txBody>
      </p:sp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170993" y="1583892"/>
            <a:ext cx="8369108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граждан, рожденных на территории СССР в период с 10 мая 1927 года (включительно) по 9 мая 1945 года (включительно):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ежемесячное пособие на оплату коммунальных услуг; </a:t>
            </a: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ежемесячное пособие на оплату проезда;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170993" y="2539024"/>
            <a:ext cx="892971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тружеников тыла: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проезда.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7"/>
          <p:cNvSpPr>
            <a:spLocks noChangeArrowheads="1"/>
          </p:cNvSpPr>
          <p:nvPr/>
        </p:nvSpPr>
        <p:spPr bwMode="auto">
          <a:xfrm>
            <a:off x="179512" y="3269919"/>
            <a:ext cx="892971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членов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погибших (умерших) ветеранов боевых действий, лиц, погибших (умерших) при исполнении обязанностей военной службы (служебных обязанностей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социальное пособие.</a:t>
            </a:r>
          </a:p>
        </p:txBody>
      </p:sp>
      <p:pic>
        <p:nvPicPr>
          <p:cNvPr id="23" name="Picture 8" descr="https://upload.wikimedia.org/wikipedia/ru/0/05/%D0%9C%D0%B5%D0%B4%D0%B0%D0%BB%D1%8C_%D0%92%D0%B5%D1%82%D0%B5%D1%80%D0%B0%D0%BD_%D0%B1%D0%BE%D0%B5%D0%B2%D1%8B%D1%85_%D0%B4%D0%B5%D0%B9%D1%81%D1%82%D0%B2%D0%B8%D0%B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6046" y="211759"/>
            <a:ext cx="792088" cy="125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s://avatars.mds.yandex.net/get-marketpic/200038/market_C8Sn9ssGFmOoAU_MF25YLA/ori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567" y="182659"/>
            <a:ext cx="1150488" cy="115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88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332225"/>
            <a:ext cx="6984776" cy="3887945"/>
            <a:chOff x="170993" y="332225"/>
            <a:chExt cx="6984776" cy="388794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будут назначены следующие меры социальной поддержки: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455" y="4153505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107504" y="2056014"/>
            <a:ext cx="8928992" cy="1215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имеющих трудовой стаж не менее 40 лет для мужчин и 35 лет для женщин,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почетные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грамоты, благодарности, звание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«Ударник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коммунистического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труда» или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проезда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абонентскую плату за пользование телефоном;</a:t>
            </a:r>
          </a:p>
        </p:txBody>
      </p:sp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107504" y="1177816"/>
            <a:ext cx="7560840" cy="1000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ветеранов труда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проезда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абонентскую плату за пользование телефоном;</a:t>
            </a:r>
          </a:p>
        </p:txBody>
      </p:sp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107504" y="3185721"/>
            <a:ext cx="892899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лиц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признанных реабилитированными, а также лиц, признанных пострадавшими от политических репрессий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проезда.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152" y="450198"/>
            <a:ext cx="1551270" cy="116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41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332225"/>
            <a:ext cx="6984776" cy="3887945"/>
            <a:chOff x="170993" y="332225"/>
            <a:chExt cx="6984776" cy="388794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9694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будут назначены следующие меры социальной поддержки: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455" y="4153505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10" name="Picture 12" descr="https://img2.freepng.ru/20180919/cb/kisspng-teacher-education-school-teacher-education-compute-icd-pakistan-92-311-19991-cae-exam-pakistan-5ba30a2a34ff04.8321989715374116262171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707" y="31596"/>
            <a:ext cx="1008112" cy="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yt3.ggpht.com/a/AGF-l78JY3QECaEr3o_RWjSiRlDOW87ZVOc8s-5CSA=s900-c-k-c0xffffffff-no-rj-m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690" y="3286954"/>
            <a:ext cx="866551" cy="866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s://pbs.twimg.com/media/DyA_NGCVYAEqVRm.jpg:lar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AFBFF"/>
              </a:clrFrom>
              <a:clrTo>
                <a:srgbClr val="FAFB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092280" y="447729"/>
            <a:ext cx="957334" cy="946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5"/>
          <p:cNvSpPr>
            <a:spLocks noChangeArrowheads="1"/>
          </p:cNvSpPr>
          <p:nvPr/>
        </p:nvSpPr>
        <p:spPr bwMode="auto">
          <a:xfrm>
            <a:off x="204784" y="1331561"/>
            <a:ext cx="8590641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работников государственных (муниципальных) организаций культуры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физической культуры и спорта,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социального обслуживания,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медицинских и фармацевтических работников, проживающих и осуществляющих трудовую деятельность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сельской местности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оплату жилого помещения и коммунальных услуг; 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1904" y="2329589"/>
            <a:ext cx="884559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60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лиц, проживающих в сельской местности и вышедших на пенсию, общий стаж педагогической работы которых составляет не менее 10 лет (далее – педагог-пенсионер)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ежемесячное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на оплату жилого помещения и коммунальных услуг;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201904" y="3140368"/>
            <a:ext cx="79610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6000"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работников государственных организаций социального обслуживания Астраханской области, предоставляющих в городах Астраханской области социальные услуги в форме социального обслуживания на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дому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ежемесячное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пособие на оплату жилого помещения и коммунальных услуг.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94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395536" y="88441"/>
            <a:ext cx="8242542" cy="4658461"/>
            <a:chOff x="0" y="88441"/>
            <a:chExt cx="8638078" cy="4658461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2" name="Группа 17"/>
            <p:cNvGrpSpPr/>
            <p:nvPr/>
          </p:nvGrpSpPr>
          <p:grpSpPr>
            <a:xfrm>
              <a:off x="0" y="428610"/>
              <a:ext cx="8638078" cy="4318292"/>
              <a:chOff x="0" y="428610"/>
              <a:chExt cx="8638078" cy="4318292"/>
            </a:xfrm>
          </p:grpSpPr>
          <p:pic>
            <p:nvPicPr>
              <p:cNvPr id="19" name="Рисунок 18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1787822"/>
                <a:ext cx="2304256" cy="2304256"/>
              </a:xfrm>
              <a:prstGeom prst="rect">
                <a:avLst/>
              </a:prstGeom>
            </p:spPr>
          </p:pic>
          <p:sp>
            <p:nvSpPr>
              <p:cNvPr id="20" name="Прямоугольник 19"/>
              <p:cNvSpPr/>
              <p:nvPr/>
            </p:nvSpPr>
            <p:spPr>
              <a:xfrm>
                <a:off x="357158" y="428610"/>
                <a:ext cx="8280920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500" b="1" dirty="0" smtClean="0">
                    <a:solidFill>
                      <a:schemeClr val="accent1">
                        <a:lumMod val="75000"/>
                      </a:schemeClr>
                    </a:solidFill>
                    <a:latin typeface="Times New Roman" pitchFamily="18" charset="0"/>
                  </a:rPr>
                  <a:t>Продление ежемесячной выплаты в связи с рождением (усыновлением) первого ребенка для граждан, получающих данную выплату </a:t>
                </a:r>
              </a:p>
            </p:txBody>
          </p:sp>
          <p:grpSp>
            <p:nvGrpSpPr>
              <p:cNvPr id="3" name="Группа 20"/>
              <p:cNvGrpSpPr/>
              <p:nvPr/>
            </p:nvGrpSpPr>
            <p:grpSpPr>
              <a:xfrm>
                <a:off x="3534420" y="1692109"/>
                <a:ext cx="1677154" cy="1346632"/>
                <a:chOff x="3301067" y="2819922"/>
                <a:chExt cx="1130847" cy="977013"/>
              </a:xfrm>
            </p:grpSpPr>
            <p:pic>
              <p:nvPicPr>
                <p:cNvPr id="24" name="Рисунок 23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1067" y="2819922"/>
                  <a:ext cx="1130847" cy="921640"/>
                </a:xfrm>
                <a:prstGeom prst="rect">
                  <a:avLst/>
                </a:prstGeom>
              </p:spPr>
            </p:pic>
            <p:pic>
              <p:nvPicPr>
                <p:cNvPr id="25" name="Рисунок 24"/>
                <p:cNvPicPr>
                  <a:picLocks noChangeAspect="1"/>
                </p:cNvPicPr>
                <p:nvPr/>
              </p:nvPicPr>
              <p:blipFill>
                <a:blip r:embed="rId5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301067" y="2889364"/>
                  <a:ext cx="907571" cy="907571"/>
                </a:xfrm>
                <a:prstGeom prst="rect">
                  <a:avLst/>
                </a:prstGeom>
              </p:spPr>
            </p:pic>
          </p:grpSp>
          <p:sp>
            <p:nvSpPr>
              <p:cNvPr id="22" name="Прямоугольник 21"/>
              <p:cNvSpPr/>
              <p:nvPr/>
            </p:nvSpPr>
            <p:spPr>
              <a:xfrm>
                <a:off x="2414830" y="3038742"/>
                <a:ext cx="6192718" cy="170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5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В случае достижения первым ребенком в период </a:t>
                </a:r>
                <a:r>
                  <a:rPr lang="ru-RU" sz="1500" dirty="0" smtClean="0">
                    <a:solidFill>
                      <a:srgbClr val="FF0000"/>
                    </a:solidFill>
                  </a:rPr>
                  <a:t>с 1 апреля по 1 октября 2020</a:t>
                </a:r>
                <a:r>
                  <a:rPr lang="ru-RU" sz="15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 года возраста 1 года, 1,5 лет или 2 лет, гражданам, имеющим право на ежемесячную выплату, ежемесячная выплата продлевается на новый срок (до достижения ребенком 2-х лет (если ребенку исполнилось 1 или 1,5 года), либо до достижения 3-х лет (если ребенку исполнилось 2 года) без подачи каких-либо заявлений</a:t>
                </a:r>
                <a:endParaRPr lang="ru-RU" sz="15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</p:grp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88441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Федеральные меры социальной поддержки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6161685" y="1923678"/>
            <a:ext cx="244726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Размер ежемесячной выплаты в 2020 году –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11256 рублей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332225"/>
            <a:ext cx="6984776" cy="3887945"/>
            <a:chOff x="170993" y="332225"/>
            <a:chExt cx="6984776" cy="388794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155427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>
                  <a:solidFill>
                    <a:srgbClr val="FF0000"/>
                  </a:solidFill>
                </a:rPr>
                <a:t>до 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ему </a:t>
              </a:r>
              <a:r>
                <a:rPr lang="ru-RU" sz="1900" b="1" dirty="0">
                  <a:solidFill>
                    <a:srgbClr val="FF0000"/>
                  </a:solidFill>
                </a:rPr>
                <a:t>с 01.04.2020 года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будет назначено ежемесячное пособие </a:t>
              </a:r>
              <a:r>
                <a:rPr lang="ru-RU" sz="1900" b="1" dirty="0">
                  <a:solidFill>
                    <a:srgbClr val="0070C0"/>
                  </a:solidFill>
                </a:rPr>
                <a:t>на оплату жилого помещения и коммунальных услуг для следующих категорий граждан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3455" y="4153505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</a:t>
            </a:r>
            <a:endParaRPr lang="ru-RU" sz="1300" dirty="0">
              <a:solidFill>
                <a:srgbClr val="FF0000"/>
              </a:solidFill>
            </a:endParaRPr>
          </a:p>
        </p:txBody>
      </p:sp>
      <p:pic>
        <p:nvPicPr>
          <p:cNvPr id="25" name="Picture 4" descr="https://img2.freepng.ru/20180331/qoe/kisspng-computer-icons-radioactive-decay-radiation-nuclear-5ac0088c740573.88560052152253454047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EEEEEE"/>
              </a:clrFrom>
              <a:clrTo>
                <a:srgbClr val="EEEE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636" y="231108"/>
            <a:ext cx="1072917" cy="1072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113117" y="1886497"/>
            <a:ext cx="871543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ctr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инвалиды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вследствие катастрофы на Чернобыльской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АЭС;</a:t>
            </a:r>
            <a:endParaRPr lang="ru-RU" sz="1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ctr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получившие и перенесшие лучевую болезнь и другие заболевания, связанные с радиационным воздействием вследствие катастрофы на Чернобыльской АЭС;</a:t>
            </a:r>
          </a:p>
          <a:p>
            <a:pPr marL="285750" indent="-285750" algn="ctr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семьи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потерявшие кормильца из числа граждан, погибших в результате катастрофы на Чернобыльской АЭС, умерших вследствие лучевой болезни и других заболеваний, возникших в связи с катастрофой на Чернобыльской АЭС;</a:t>
            </a:r>
          </a:p>
          <a:p>
            <a:pPr marL="285750" indent="-285750" algn="ctr"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ü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семьи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умерших инвалидов вследствие катастрофы на Чернобыльской АЭС.</a:t>
            </a:r>
          </a:p>
        </p:txBody>
      </p:sp>
    </p:spTree>
    <p:extLst>
      <p:ext uri="{BB962C8B-B14F-4D97-AF65-F5344CB8AC3E}">
        <p14:creationId xmlns:p14="http://schemas.microsoft.com/office/powerpoint/2010/main" val="2641234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70993" y="101918"/>
            <a:ext cx="8684554" cy="4118252"/>
            <a:chOff x="170993" y="101918"/>
            <a:chExt cx="8684554" cy="4118252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70993" y="332225"/>
              <a:ext cx="6984776" cy="126188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0070C0"/>
                  </a:solidFill>
                </a:rPr>
                <a:t>В случае обращения гражданина за назначением пособия на ребенка в </a:t>
              </a:r>
              <a:r>
                <a:rPr lang="ru-RU" sz="1900" b="1" dirty="0">
                  <a:solidFill>
                    <a:srgbClr val="0070C0"/>
                  </a:solidFill>
                </a:rPr>
                <a:t>органы социальной защиты 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в период </a:t>
              </a:r>
              <a:r>
                <a:rPr lang="ru-RU" sz="1900" b="1" dirty="0" smtClean="0">
                  <a:solidFill>
                    <a:srgbClr val="FF0000"/>
                  </a:solidFill>
                </a:rPr>
                <a:t>с 01.04.2020 по </a:t>
              </a:r>
              <a:r>
                <a:rPr lang="ru-RU" sz="1900" b="1" dirty="0">
                  <a:solidFill>
                    <a:srgbClr val="FF0000"/>
                  </a:solidFill>
                </a:rPr>
                <a:t>31.08.2020 года</a:t>
              </a:r>
              <a:r>
                <a:rPr lang="ru-RU" sz="1900" b="1" dirty="0" smtClean="0">
                  <a:solidFill>
                    <a:srgbClr val="0070C0"/>
                  </a:solidFill>
                </a:rPr>
                <a:t>, данная мера социальной поддержки будет назначена:</a:t>
              </a:r>
              <a:endParaRPr lang="ru-RU" sz="1900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pic>
          <p:nvPicPr>
            <p:cNvPr id="9" name="Picture 2" descr="C:\Documents and Settings\рустам\Рабочий стол\s120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256715" y="101918"/>
              <a:ext cx="1598832" cy="1203921"/>
            </a:xfrm>
            <a:prstGeom prst="rect">
              <a:avLst/>
            </a:prstGeom>
            <a:noFill/>
          </p:spPr>
        </p:pic>
      </p:grp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179512" y="101918"/>
            <a:ext cx="6804248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поддержки, социальная помощь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1080" y="3850838"/>
            <a:ext cx="880541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</a:t>
            </a:r>
          </a:p>
          <a:p>
            <a:r>
              <a:rPr lang="ru-RU" sz="1300" dirty="0" smtClean="0">
                <a:solidFill>
                  <a:srgbClr val="FF0000"/>
                </a:solidFill>
              </a:rPr>
              <a:t>* Если </a:t>
            </a:r>
            <a:r>
              <a:rPr lang="ru-RU" sz="1300" dirty="0">
                <a:solidFill>
                  <a:srgbClr val="FF0000"/>
                </a:solidFill>
              </a:rPr>
              <a:t>право</a:t>
            </a:r>
            <a:r>
              <a:rPr lang="ru-RU" sz="1300" dirty="0">
                <a:solidFill>
                  <a:srgbClr val="002060"/>
                </a:solidFill>
              </a:rPr>
              <a:t> на указанные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возникло</a:t>
            </a:r>
            <a:r>
              <a:rPr lang="ru-RU" sz="1300" dirty="0">
                <a:solidFill>
                  <a:srgbClr val="002060"/>
                </a:solidFill>
              </a:rPr>
              <a:t> у гражданина </a:t>
            </a:r>
            <a:r>
              <a:rPr lang="ru-RU" sz="1300" dirty="0">
                <a:solidFill>
                  <a:srgbClr val="FF0000"/>
                </a:solidFill>
              </a:rPr>
              <a:t>после 1 апреля 2020 года</a:t>
            </a:r>
            <a:r>
              <a:rPr lang="ru-RU" sz="1300" dirty="0">
                <a:solidFill>
                  <a:srgbClr val="002060"/>
                </a:solidFill>
              </a:rPr>
              <a:t>, данные меры социальной поддержки </a:t>
            </a:r>
            <a:r>
              <a:rPr lang="ru-RU" sz="1300" dirty="0">
                <a:solidFill>
                  <a:srgbClr val="FF0000"/>
                </a:solidFill>
              </a:rPr>
              <a:t>будут назначены с месяца, следующего за месяцем, в котором </a:t>
            </a:r>
            <a:r>
              <a:rPr lang="ru-RU" sz="1300" dirty="0">
                <a:solidFill>
                  <a:srgbClr val="002060"/>
                </a:solidFill>
              </a:rPr>
              <a:t>у гражданина </a:t>
            </a:r>
            <a:r>
              <a:rPr lang="ru-RU" sz="1300" dirty="0">
                <a:solidFill>
                  <a:srgbClr val="FF0000"/>
                </a:solidFill>
              </a:rPr>
              <a:t>возникло данное </a:t>
            </a:r>
            <a:r>
              <a:rPr lang="ru-RU" sz="1300" dirty="0" smtClean="0">
                <a:solidFill>
                  <a:srgbClr val="FF0000"/>
                </a:solidFill>
              </a:rPr>
              <a:t>право.</a:t>
            </a:r>
          </a:p>
          <a:p>
            <a:r>
              <a:rPr lang="ru-RU" sz="1300" dirty="0" smtClean="0">
                <a:solidFill>
                  <a:srgbClr val="FF0000"/>
                </a:solidFill>
              </a:rPr>
              <a:t>** </a:t>
            </a:r>
            <a:r>
              <a:rPr lang="ru-RU" sz="1300" dirty="0">
                <a:solidFill>
                  <a:srgbClr val="002060"/>
                </a:solidFill>
              </a:rPr>
              <a:t>За исключением периода, </a:t>
            </a:r>
            <a:r>
              <a:rPr lang="ru-RU" sz="1300" dirty="0" smtClean="0">
                <a:solidFill>
                  <a:srgbClr val="002060"/>
                </a:solidFill>
              </a:rPr>
              <a:t>на который </a:t>
            </a:r>
            <a:r>
              <a:rPr lang="ru-RU" sz="1300" dirty="0">
                <a:solidFill>
                  <a:srgbClr val="002060"/>
                </a:solidFill>
              </a:rPr>
              <a:t>пособие было ранее назначено на того же ребенка </a:t>
            </a:r>
            <a:r>
              <a:rPr lang="ru-RU" sz="1300" dirty="0">
                <a:solidFill>
                  <a:srgbClr val="FF0000"/>
                </a:solidFill>
              </a:rPr>
              <a:t>иному получателю</a:t>
            </a:r>
            <a:r>
              <a:rPr lang="ru-RU" sz="1300" dirty="0">
                <a:solidFill>
                  <a:srgbClr val="002060"/>
                </a:solidFill>
              </a:rPr>
              <a:t>.</a:t>
            </a:r>
          </a:p>
        </p:txBody>
      </p:sp>
      <p:sp>
        <p:nvSpPr>
          <p:cNvPr id="18" name="Rectangle 5"/>
          <p:cNvSpPr>
            <a:spLocks noChangeArrowheads="1"/>
          </p:cNvSpPr>
          <p:nvPr/>
        </p:nvSpPr>
        <p:spPr bwMode="auto">
          <a:xfrm>
            <a:off x="218308" y="1725192"/>
            <a:ext cx="84327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1-го числа месяца рождения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ребенка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гражданам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детей,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достигших возраста шести месяцев в период с 17.03.2020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(включительно)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 31.08.2020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(включительно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);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18308" y="3075806"/>
            <a:ext cx="87409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 1 апреля 2020 года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гражданам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ранее являвшимся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получателями данного пособия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достигших возраста шести месяцев в период до 16.03.2020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(включительно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12" name="Rectangle 5"/>
          <p:cNvSpPr>
            <a:spLocks noChangeArrowheads="1"/>
          </p:cNvSpPr>
          <p:nvPr/>
        </p:nvSpPr>
        <p:spPr bwMode="auto">
          <a:xfrm>
            <a:off x="238689" y="2433935"/>
            <a:ext cx="8432736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 1 сентября 2019 года**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гражданам,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ранее не являвшимся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получателями данного пособия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детей, </a:t>
            </a:r>
            <a:r>
              <a:rPr lang="ru-RU" sz="15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достигших возраста шести месяцев в период до 16.03.2020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включительно);</a:t>
            </a:r>
            <a:endParaRPr lang="ru-RU" sz="15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102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251518" y="180954"/>
            <a:ext cx="8640961" cy="3526999"/>
            <a:chOff x="461782" y="1950398"/>
            <a:chExt cx="8471351" cy="2269772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61782" y="1950398"/>
              <a:ext cx="8471351" cy="21292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dirty="0" smtClean="0">
                  <a:solidFill>
                    <a:srgbClr val="0070C0"/>
                  </a:solidFill>
                </a:rPr>
                <a:t>Граждане, </a:t>
              </a:r>
              <a:r>
                <a:rPr lang="ru-RU" sz="1900" dirty="0" smtClean="0">
                  <a:solidFill>
                    <a:srgbClr val="FF0000"/>
                  </a:solidFill>
                </a:rPr>
                <a:t>получающие </a:t>
              </a:r>
              <a:r>
                <a:rPr lang="ru-RU" sz="1900" dirty="0">
                  <a:solidFill>
                    <a:srgbClr val="0070C0"/>
                  </a:solidFill>
                </a:rPr>
                <a:t>в соответствии с Законом Астраханской области от 22.12.2016 № 85/2016-ОЗ «О мерах социальной поддержки и социальной помощи отдельным категориям граждан в Астраханской области» </a:t>
              </a:r>
              <a:r>
                <a:rPr lang="ru-RU" sz="1900" dirty="0" smtClean="0">
                  <a:solidFill>
                    <a:srgbClr val="0070C0"/>
                  </a:solidFill>
                </a:rPr>
                <a:t>(далее – Закон АО № 85/2016-ОЗ) </a:t>
              </a:r>
              <a:r>
                <a:rPr lang="ru-RU" sz="1900" dirty="0" smtClean="0">
                  <a:solidFill>
                    <a:srgbClr val="FF0000"/>
                  </a:solidFill>
                </a:rPr>
                <a:t>региональные меры социальной поддержки</a:t>
              </a:r>
              <a:r>
                <a:rPr lang="ru-RU" sz="1900" dirty="0">
                  <a:solidFill>
                    <a:srgbClr val="0070C0"/>
                  </a:solidFill>
                </a:rPr>
                <a:t>, </a:t>
              </a:r>
              <a:r>
                <a:rPr lang="ru-RU" sz="1900" dirty="0" smtClean="0">
                  <a:solidFill>
                    <a:srgbClr val="0070C0"/>
                  </a:solidFill>
                </a:rPr>
                <a:t>предоставляемые </a:t>
              </a:r>
              <a:r>
                <a:rPr lang="ru-RU" sz="1900" dirty="0">
                  <a:solidFill>
                    <a:srgbClr val="0070C0"/>
                  </a:solidFill>
                </a:rPr>
                <a:t>с учетом «критерия нуждаемости» (в зависимости от их доходов) </a:t>
              </a:r>
              <a:r>
                <a:rPr lang="ru-RU" sz="1900" dirty="0" smtClean="0">
                  <a:solidFill>
                    <a:srgbClr val="FF0000"/>
                  </a:solidFill>
                </a:rPr>
                <a:t>до 31.12.2020 вправе</a:t>
              </a:r>
              <a:r>
                <a:rPr lang="ru-RU" sz="1900" dirty="0" smtClean="0">
                  <a:solidFill>
                    <a:srgbClr val="0070C0"/>
                  </a:solidFill>
                </a:rPr>
                <a:t> обратиться в органы социальной защиты </a:t>
              </a:r>
              <a:r>
                <a:rPr lang="ru-RU" sz="1900" dirty="0" smtClean="0">
                  <a:solidFill>
                    <a:srgbClr val="FF0000"/>
                  </a:solidFill>
                </a:rPr>
                <a:t>за предоставлением иных региональных мер </a:t>
              </a:r>
              <a:r>
                <a:rPr lang="ru-RU" sz="1900" dirty="0" smtClean="0">
                  <a:solidFill>
                    <a:srgbClr val="0070C0"/>
                  </a:solidFill>
                </a:rPr>
                <a:t>социальной поддержки, социальной помощью, предоставляемых с учетом аналогичного «критерия нуждаемости», </a:t>
              </a:r>
              <a:r>
                <a:rPr lang="ru-RU" sz="1900" dirty="0" smtClean="0">
                  <a:solidFill>
                    <a:srgbClr val="FF0000"/>
                  </a:solidFill>
                </a:rPr>
                <a:t>без представления сведений о доходах и имуществе </a:t>
              </a:r>
              <a:r>
                <a:rPr lang="ru-RU" sz="1900" dirty="0" smtClean="0">
                  <a:solidFill>
                    <a:srgbClr val="0070C0"/>
                  </a:solidFill>
                </a:rPr>
                <a:t>гражданина, членов его семьи.</a:t>
              </a:r>
              <a:endParaRPr lang="ru-RU" sz="1400" dirty="0" smtClean="0">
                <a:solidFill>
                  <a:srgbClr val="0070C0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179509" y="3410164"/>
            <a:ext cx="8784977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>
                <a:solidFill>
                  <a:srgbClr val="0070C0"/>
                </a:solidFill>
              </a:rPr>
              <a:t>При этом новая </a:t>
            </a:r>
            <a:r>
              <a:rPr lang="ru-RU" sz="1900" dirty="0" smtClean="0">
                <a:solidFill>
                  <a:srgbClr val="0070C0"/>
                </a:solidFill>
              </a:rPr>
              <a:t>мера социальной поддержки, социальная помощь </a:t>
            </a:r>
            <a:r>
              <a:rPr lang="ru-RU" sz="1900" dirty="0" smtClean="0">
                <a:solidFill>
                  <a:srgbClr val="FF0000"/>
                </a:solidFill>
              </a:rPr>
              <a:t>будут назначены на период назначения меры социальной поддержки, которую гражданин получал </a:t>
            </a:r>
            <a:r>
              <a:rPr lang="ru-RU" sz="1900" dirty="0" smtClean="0">
                <a:solidFill>
                  <a:srgbClr val="0070C0"/>
                </a:solidFill>
              </a:rPr>
              <a:t>на день указанного обращения.</a:t>
            </a:r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115616" y="4379660"/>
            <a:ext cx="67335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/>
              <a:t>* категории граждан, на которых распространяются данные особенности, </a:t>
            </a:r>
          </a:p>
          <a:p>
            <a:pPr algn="ctr"/>
            <a:r>
              <a:rPr lang="ru-RU" sz="1400" dirty="0" smtClean="0"/>
              <a:t>указаны на следующих </a:t>
            </a:r>
            <a:r>
              <a:rPr lang="ru-RU" sz="1400" dirty="0" smtClean="0">
                <a:solidFill>
                  <a:srgbClr val="FF0000"/>
                </a:solidFill>
              </a:rPr>
              <a:t>девяти слайдах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0949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196556" cy="4241358"/>
            <a:chOff x="81017" y="-21188"/>
            <a:chExt cx="8196556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70706" y="1421550"/>
              <a:ext cx="7306867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5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45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45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45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45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45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45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84798" y="251242"/>
            <a:ext cx="89289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84797" y="504084"/>
            <a:ext cx="9059202" cy="1007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ребенка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8 Закона АО № 85/2016-ОЗ),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бесплатное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(кроме одиноких беременных женщин)</a:t>
            </a: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на учеников начальных классов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36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45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9958" y="1903292"/>
            <a:ext cx="8944601" cy="2993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на ребенка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8 Закона АО 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полноценного бесплатного питания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единовременной материальной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помощи при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рождении одновременно трех и более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детей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на проезд в медицинскую организацию другого региона для лечения ребенка-инвалида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15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оплату жилого помещения и (или) коммунальных услуг для ветеранов боевых действий,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работников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сельских «социальных» учреждений,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сельских педагогов-пенсионеров, семей умерших «чернобыльцев»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18, 29, 34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45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материальной помощи на газификацию домовладения для одиноко проживающих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малоимущих пенсионеров</a:t>
            </a: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33 Закона 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</a:t>
            </a:r>
            <a:r>
              <a:rPr lang="ru-RU" sz="14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на учеников начальных классов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36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5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966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196555" cy="4241358"/>
            <a:chOff x="81017" y="-21188"/>
            <a:chExt cx="8196555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70705" y="1833302"/>
              <a:ext cx="7306867" cy="5693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5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55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55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55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55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55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55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0214" y="331870"/>
            <a:ext cx="8928992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5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55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8133" y="684939"/>
            <a:ext cx="9059202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ребенка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8 Закона АО № 85/2016-ОЗ),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бесплатное </a:t>
            </a: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(кроме одиноких беременных женщин)</a:t>
            </a:r>
            <a:r>
              <a:rPr lang="ru-RU" sz="15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</a:t>
            </a: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на учеников начальных классов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36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55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89958" y="2307249"/>
            <a:ext cx="894460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на оплату проезда в специализированную медицинскую организацию для получения специализированной, в том числе высокотехнологичной, медицинской помощи и консультации </a:t>
            </a:r>
            <a:r>
              <a:rPr lang="ru-RU" alt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семей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37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55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на оплату проезда к месту похорон родственников </a:t>
            </a:r>
            <a:r>
              <a:rPr lang="ru-RU" alt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семей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38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единовременной </a:t>
            </a:r>
            <a:r>
              <a:rPr 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денежной выплаты для </a:t>
            </a:r>
            <a:r>
              <a:rPr lang="ru-RU" alt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малоимущих одиноко проживающих граждан, малоимущих </a:t>
            </a:r>
            <a:r>
              <a:rPr lang="ru-RU" alt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39 Закона 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натуральной помощи </a:t>
            </a:r>
            <a:r>
              <a:rPr lang="ru-RU" altLang="ru-RU" sz="155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граждан, малоимущих </a:t>
            </a:r>
            <a:r>
              <a:rPr lang="ru-RU" altLang="ru-RU" sz="15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41  Закона АО </a:t>
            </a:r>
            <a:r>
              <a:rPr lang="ru-RU" sz="155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55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85/2016-ОЗ). </a:t>
            </a:r>
          </a:p>
        </p:txBody>
      </p:sp>
    </p:spTree>
    <p:extLst>
      <p:ext uri="{BB962C8B-B14F-4D97-AF65-F5344CB8AC3E}">
        <p14:creationId xmlns:p14="http://schemas.microsoft.com/office/powerpoint/2010/main" val="374124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138803" cy="4241358"/>
            <a:chOff x="81017" y="-21188"/>
            <a:chExt cx="8138803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912953" y="1698044"/>
              <a:ext cx="730686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4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4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2151" y="270359"/>
            <a:ext cx="89289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5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5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2150" y="541987"/>
            <a:ext cx="8928993" cy="1177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бесплатное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(в отношении одиноких беременных женщин)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оплату проезда или на оплату коммунальных услуг для граждан, рожденных на территории СССР в период с 10 мая 1927 года (включительно) по 9 мая 1945 года (включительно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(далее – «Дети Войны»),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19 Закона 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07504" y="2245694"/>
            <a:ext cx="89446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пособия на оплату жилого помещения и (или) коммунальных услуг для одиноко проживающих ветеранов боевых действий, одиноко проживающих «Детей Войны», для лиц,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поощрений, для одиноко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проживающих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работников сельских «социальных» учреждений,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одиноко проживающих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сельских педагогов-пенсионеров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(статьи 18, 19, 23, 29 Закона АО 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пособия на оплату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проезда для одиноко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проживающих «Детей Войны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поощрений,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статьи 19, 23 Закона 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на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абонентскую плату за пользование телефоном для лиц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поощрений,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23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064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533172" cy="4241358"/>
            <a:chOff x="81017" y="-21188"/>
            <a:chExt cx="8533172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93309" y="2109803"/>
              <a:ext cx="792088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6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6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1276" y="397797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107758" y="755860"/>
            <a:ext cx="89289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полноценное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бесплатное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(в отношении одиноких беременных женщин)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оплату проезда или на оплату коммунальных услуг для граждан, рожденных на территории СССР в период с 10 мая 1927 года (включительно) по 9 мая 1945 года (включительно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(далее – «Дети Войны»),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19 Закона 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2150" y="2715766"/>
            <a:ext cx="8944601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дополнительного социального пособия для членов семей погибших (умерших) ветеранов боевых действий, лиц, погибших (умерших) при исполнении обязанностей военной службы (служебных обязанностей),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20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6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на оплату жилого помещения и коммунальных услуг для «чернобыльцев» и их семей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34 Закона АО 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материальной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помощи на газификацию домовладения для одиноко проживающих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малоимущих пенсионеров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33 Закона 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9531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529552" cy="4241358"/>
            <a:chOff x="81017" y="-21188"/>
            <a:chExt cx="8529552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65317" y="1831782"/>
              <a:ext cx="784525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6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6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6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6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6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9342" y="296389"/>
            <a:ext cx="892899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6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2150" y="593524"/>
            <a:ext cx="892899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5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бесплатное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(в отношении одиноких беременных женщин)</a:t>
            </a: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оплату проезда или на оплату коммунальных услуг для граждан, рожденных на территории СССР в период с 10 мая 1927 года (включительно) по 9 мая 1945 года (включительно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19 Закона 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9342" y="2374671"/>
            <a:ext cx="8944601" cy="277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расходов на оплату проезда в специализированную медицинскую организацию для получения специализированной, в том числе высокотехнологичной, медицинской помощи и консультации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37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компенсации расходов на оплату проезда к месту похорон родственников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38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единовременной денежной выплаты для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малоимущих одиноко проживающих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39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натуральной помощи </a:t>
            </a:r>
            <a:r>
              <a:rPr lang="ru-RU" alt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малоимущих одиноко проживающих </a:t>
            </a:r>
            <a:r>
              <a:rPr lang="ru-RU" alt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граждан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41  Закона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85/2016-ОЗ). 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145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929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6405" y="186024"/>
            <a:ext cx="8889409" cy="4055334"/>
            <a:chOff x="106146" y="164836"/>
            <a:chExt cx="8889409" cy="4055334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106146" y="164836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210579" y="2198669"/>
              <a:ext cx="8784976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7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7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7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7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6405" y="711753"/>
            <a:ext cx="8928992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  <a:latin typeface="+mj-lt"/>
              </a:rPr>
              <a:t>Граждане,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являющиеся</a:t>
            </a:r>
            <a:r>
              <a:rPr lang="ru-RU" sz="17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+mj-lt"/>
              </a:rPr>
              <a:t>ветеранами боевых действий, работниками сельских «социальных» учреждений, сельскими педагогами-пенсионерами или членами семей умерших «чернобыльцев», получающие ежемесячное пособие на оплату жилого помещения и (или) коммунальных услуг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в соответствии со статьями 18, 29, 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34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Закона 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АО </a:t>
            </a:r>
            <a:r>
              <a:rPr lang="ru-RU" sz="1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Times New Roman" pitchFamily="18" charset="0"/>
              </a:rPr>
              <a:t>№ 85/2016-ОЗ,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121026" y="2943132"/>
            <a:ext cx="8944601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algn="ctr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пособия на оплату жилого помещения и (или) коммунальных услуг для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ветеранов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боевых действий, работников сельских «социальных» учреждений, сельских педагогов-пенсионеров, семей умерших «чернобыльцев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(статьи 18, 19, 23, 29 Закона АО № 85/2016-ОЗ)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15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71276" y="0"/>
            <a:ext cx="8529552" cy="4241358"/>
            <a:chOff x="81017" y="-21188"/>
            <a:chExt cx="8529552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65317" y="2436086"/>
              <a:ext cx="784525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4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4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4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4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4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9342" y="296389"/>
            <a:ext cx="892899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4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8" name="Rectangle 4"/>
          <p:cNvSpPr>
            <a:spLocks noChangeArrowheads="1"/>
          </p:cNvSpPr>
          <p:nvPr/>
        </p:nvSpPr>
        <p:spPr bwMode="auto">
          <a:xfrm>
            <a:off x="96123" y="533113"/>
            <a:ext cx="892899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ежемесячное дополнительное социальное пособие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членов семей погибших (умерших) ветеранов боевых действий, лиц, погибших (умерших) при исполнении обязанностей военной службы (служебных обязанностей),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20 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  <a:endParaRPr lang="ru-RU" sz="1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ежемесячные пособия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оплату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проезда, на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оплату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услуг или на абонентскую плату за пользование телефоном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поощрений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23 Закона 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оплату жилого помещения и коммунальных услуг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«чернобыльцев»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34 Закона 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71276" y="2931790"/>
            <a:ext cx="8944601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дополнительного социального пособия для членов семей погибших (умерших) ветеранов боевых действий, лиц, погибших (умерших) при исполнении обязанностей военной службы (служебных обязанностей),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20 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ежемесячных пособий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оплату проезда, на оплату жилого помещения и коммунальных услуг или на абонентскую плату за пользование телефоном для лиц, имеющих трудовой стаж не менее 40 лет для мужчин и 35 лет для женщин, почетные грамоты, благодарности, звание «Ударник коммунистического труда» или другие виды поощрений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23 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ежемесячного пособия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 оплату жилого помещения и коммунальных услуг для «чернобыльцев»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34 Закона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4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45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512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51470"/>
            <a:ext cx="8858248" cy="4872954"/>
            <a:chOff x="0" y="88441"/>
            <a:chExt cx="8858248" cy="4872954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17" name="Группа 16"/>
            <p:cNvGrpSpPr/>
            <p:nvPr/>
          </p:nvGrpSpPr>
          <p:grpSpPr>
            <a:xfrm>
              <a:off x="214282" y="571486"/>
              <a:ext cx="8643966" cy="4389909"/>
              <a:chOff x="214282" y="571486"/>
              <a:chExt cx="8643966" cy="4389909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28728" y="1000114"/>
                <a:ext cx="2347294" cy="166804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71472" y="571486"/>
                <a:ext cx="8286776" cy="76944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2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Продление субсидии на оплату жилого помещения и коммунальных услуг</a:t>
                </a:r>
                <a:endParaRPr lang="ru-RU" sz="2200" dirty="0">
                  <a:solidFill>
                    <a:schemeClr val="tx2">
                      <a:lumMod val="60000"/>
                      <a:lumOff val="40000"/>
                    </a:schemeClr>
                  </a:solidFill>
                </a:endParaRPr>
              </a:p>
            </p:txBody>
          </p:sp>
          <p:grpSp>
            <p:nvGrpSpPr>
              <p:cNvPr id="16" name="Группа 15"/>
              <p:cNvGrpSpPr/>
              <p:nvPr/>
            </p:nvGrpSpPr>
            <p:grpSpPr>
              <a:xfrm>
                <a:off x="214282" y="1154437"/>
                <a:ext cx="8501090" cy="3806958"/>
                <a:chOff x="214282" y="1154437"/>
                <a:chExt cx="8501090" cy="3806958"/>
              </a:xfrm>
            </p:grpSpPr>
            <p:grpSp>
              <p:nvGrpSpPr>
                <p:cNvPr id="11" name="Группа 10"/>
                <p:cNvGrpSpPr/>
                <p:nvPr/>
              </p:nvGrpSpPr>
              <p:grpSpPr>
                <a:xfrm>
                  <a:off x="5580112" y="1154437"/>
                  <a:ext cx="2039446" cy="1519425"/>
                  <a:chOff x="4988089" y="2838998"/>
                  <a:chExt cx="1172236" cy="1030137"/>
                </a:xfrm>
              </p:grpSpPr>
              <p:pic>
                <p:nvPicPr>
                  <p:cNvPr id="12" name="Рисунок 1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029478" y="2838998"/>
                    <a:ext cx="1130847" cy="921640"/>
                  </a:xfrm>
                  <a:prstGeom prst="rect">
                    <a:avLst/>
                  </a:prstGeom>
                </p:spPr>
              </p:pic>
              <p:pic>
                <p:nvPicPr>
                  <p:cNvPr id="13" name="Рисунок 1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988089" y="2961563"/>
                    <a:ext cx="907571" cy="907572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214282" y="2714626"/>
                  <a:ext cx="8501090" cy="224676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В случае, если срок предоставления </a:t>
                  </a:r>
                  <a:r>
                    <a:rPr lang="ru-RU" sz="20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гражданину субсидии </a:t>
                  </a:r>
                  <a:r>
                    <a:rPr lang="ru-RU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на оплату жилого помещения и коммунальных услуг истекает в период </a:t>
                  </a:r>
                </a:p>
                <a:p>
                  <a:pPr algn="ctr"/>
                  <a:r>
                    <a:rPr lang="ru-RU" sz="2000" b="1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с</a:t>
                  </a:r>
                  <a:r>
                    <a:rPr lang="ru-RU" sz="2000" b="1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 </a:t>
                  </a:r>
                  <a:r>
                    <a:rPr lang="ru-RU" sz="2000" b="1" dirty="0" smtClean="0">
                      <a:solidFill>
                        <a:srgbClr val="FF0000"/>
                      </a:solidFill>
                    </a:rPr>
                    <a:t>1 апреля 2020 г. по 1 октября 2020 г.</a:t>
                  </a:r>
                  <a:r>
                    <a:rPr lang="ru-RU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, субсидия автоматически продлевается на следующие </a:t>
                  </a:r>
                  <a:r>
                    <a:rPr lang="ru-RU" sz="2000" b="1" dirty="0" smtClean="0">
                      <a:solidFill>
                        <a:srgbClr val="FF0000"/>
                      </a:solidFill>
                    </a:rPr>
                    <a:t>6 месяцев </a:t>
                  </a:r>
                  <a:r>
                    <a:rPr lang="ru-RU" sz="20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без истребования от граждан каких-либо документов.</a:t>
                  </a:r>
                </a:p>
                <a:p>
                  <a:pPr algn="ctr"/>
                  <a:r>
                    <a:rPr lang="ru-RU" sz="2000" dirty="0" smtClean="0">
                      <a:solidFill>
                        <a:schemeClr val="accent5">
                          <a:lumMod val="75000"/>
                        </a:schemeClr>
                      </a:solidFill>
                    </a:rPr>
                    <a:t>По истечении вышеуказанных 6 месяцев гражданину необходимо представить документы </a:t>
                  </a:r>
                  <a:r>
                    <a:rPr lang="ru-RU" sz="2000" u="sng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об оплате указанных услуг</a:t>
                  </a:r>
                  <a:r>
                    <a:rPr lang="ru-RU" sz="2000" dirty="0">
                      <a:solidFill>
                        <a:schemeClr val="accent5">
                          <a:lumMod val="75000"/>
                        </a:schemeClr>
                      </a:solidFill>
                    </a:rPr>
                    <a:t>.</a:t>
                  </a:r>
                </a:p>
              </p:txBody>
            </p:sp>
          </p:grpSp>
        </p:grpSp>
        <p:sp>
          <p:nvSpPr>
            <p:cNvPr id="18" name="Rectangle 1"/>
            <p:cNvSpPr>
              <a:spLocks noChangeArrowheads="1"/>
            </p:cNvSpPr>
            <p:nvPr/>
          </p:nvSpPr>
          <p:spPr bwMode="auto">
            <a:xfrm>
              <a:off x="0" y="88441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chemeClr val="tx2">
                      <a:lumMod val="75000"/>
                    </a:schemeClr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Федеральные меры социальной поддержки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25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218709" y="156682"/>
            <a:ext cx="8303990" cy="4084676"/>
            <a:chOff x="228450" y="135494"/>
            <a:chExt cx="8303990" cy="4084676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228450" y="135494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611560" y="1856177"/>
              <a:ext cx="7920880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7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7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7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назначением:</a:t>
              </a:r>
              <a:endParaRPr lang="ru-RU" sz="17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71276" y="821892"/>
            <a:ext cx="892899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</a:rPr>
              <a:t>Граждане, получающие хотя бы одну из мер социальной поддержки, </a:t>
            </a:r>
            <a:r>
              <a:rPr lang="ru-RU" sz="1700" b="1" dirty="0" smtClean="0">
                <a:solidFill>
                  <a:srgbClr val="0070C0"/>
                </a:solidFill>
              </a:rPr>
              <a:t>предусмотренных </a:t>
            </a:r>
            <a:r>
              <a:rPr lang="ru-RU" sz="1700" b="1" dirty="0">
                <a:solidFill>
                  <a:srgbClr val="0070C0"/>
                </a:solidFill>
              </a:rPr>
              <a:t>статьей 11 Закона </a:t>
            </a:r>
            <a:r>
              <a:rPr lang="ru-RU" sz="1700" b="1" dirty="0" smtClean="0">
                <a:solidFill>
                  <a:srgbClr val="0070C0"/>
                </a:solidFill>
              </a:rPr>
              <a:t>АО </a:t>
            </a:r>
            <a:r>
              <a:rPr lang="ru-RU" sz="1700" b="1" dirty="0">
                <a:solidFill>
                  <a:srgbClr val="0070C0"/>
                </a:solidFill>
              </a:rPr>
              <a:t>№ </a:t>
            </a:r>
            <a:r>
              <a:rPr lang="ru-RU" sz="1700" b="1" dirty="0" smtClean="0">
                <a:solidFill>
                  <a:srgbClr val="0070C0"/>
                </a:solidFill>
              </a:rPr>
              <a:t>85/2016-ОЗ </a:t>
            </a:r>
            <a:r>
              <a:rPr lang="ru-RU" sz="1700" b="1" dirty="0" smtClean="0">
                <a:solidFill>
                  <a:srgbClr val="FF0000"/>
                </a:solidFill>
              </a:rPr>
              <a:t>для малоимущих многодетных семей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243715" y="2715766"/>
            <a:ext cx="8944601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иных мер социальной поддержки для малоимущих многодетных семей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предусмотренных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статьей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11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85/2016-ОЗ),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материальной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помощи на газификацию домовладения для малоимущих многодетных семей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статья 33 Закона 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единовременной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денежной выплаты на развитие личного подсобного хозяйства на основании социального контракта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40 Закона 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5430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9342" y="123478"/>
            <a:ext cx="8717096" cy="4241358"/>
            <a:chOff x="81017" y="-21188"/>
            <a:chExt cx="8717096" cy="4241358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81017" y="-21188"/>
              <a:ext cx="7462061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поддержки, социальная помощь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45886" y="2380454"/>
              <a:ext cx="8452227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вправе до 31.12.2020 </a:t>
              </a:r>
              <a:r>
                <a:rPr lang="ru-RU" sz="1700" b="1" dirty="0">
                  <a:solidFill>
                    <a:srgbClr val="FF0000"/>
                  </a:solidFill>
                </a:rPr>
                <a:t>обратиться в органы социальной защиты </a:t>
              </a:r>
              <a:endParaRPr lang="ru-RU" sz="17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без </a:t>
              </a:r>
              <a:r>
                <a:rPr lang="ru-RU" sz="1700" b="1" dirty="0">
                  <a:solidFill>
                    <a:srgbClr val="FF0000"/>
                  </a:solidFill>
                </a:rPr>
                <a:t>представления документов о доходах и имуществе за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предоставлением:</a:t>
              </a:r>
              <a:endParaRPr lang="ru-RU" sz="1700" b="1" dirty="0">
                <a:solidFill>
                  <a:srgbClr val="FF0000"/>
                </a:solidFill>
              </a:endParaRPr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1111599" y="3378668"/>
              <a:ext cx="1847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endParaRPr lang="ru-RU" dirty="0">
                <a:effectLst/>
              </a:endParaRPr>
            </a:p>
          </p:txBody>
        </p:sp>
      </p:grpSp>
      <p:sp>
        <p:nvSpPr>
          <p:cNvPr id="27" name="Прямоугольник 26"/>
          <p:cNvSpPr/>
          <p:nvPr/>
        </p:nvSpPr>
        <p:spPr>
          <a:xfrm>
            <a:off x="99342" y="616115"/>
            <a:ext cx="892899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700" b="1" dirty="0" smtClean="0">
                <a:solidFill>
                  <a:srgbClr val="FF0000"/>
                </a:solidFill>
              </a:rPr>
              <a:t>Граждане, получающие хотя бы одну из следующих мер социальной поддержки:</a:t>
            </a:r>
            <a:endParaRPr lang="ru-RU" sz="1700" b="1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Rectangle 4"/>
          <p:cNvSpPr>
            <a:spLocks noChangeArrowheads="1"/>
          </p:cNvSpPr>
          <p:nvPr/>
        </p:nvSpPr>
        <p:spPr bwMode="auto">
          <a:xfrm>
            <a:off x="99342" y="3345326"/>
            <a:ext cx="8944601" cy="130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справки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о признании семьи нуждающейся для последующего назначения компенсации части </a:t>
            </a:r>
            <a:r>
              <a:rPr lang="ru-RU" sz="1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родительской платы за присмотр и уход за детьми, посещающими образовательные организации, реализующие образовательную программу дошкольного образования, находящиеся на территории Астраханской </a:t>
            </a:r>
            <a:r>
              <a:rPr lang="ru-RU" sz="1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области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10 Закона АО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6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18000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endParaRPr lang="ru-RU" sz="1450" dirty="0" smtClean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79512" y="1035059"/>
            <a:ext cx="9059202" cy="1400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ребенка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(статья 8 Закона АО № 85/2016-ОЗ),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полноценное бесплатное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(кроме одиноких беременных женщин)</a:t>
            </a: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7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пособие на </a:t>
            </a:r>
            <a:r>
              <a:rPr lang="ru-RU" sz="17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питание на учеников начальных классов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(статья 36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Закона 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АО </a:t>
            </a:r>
            <a:r>
              <a:rPr lang="ru-RU" sz="17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85/2016-ОЗ</a:t>
            </a:r>
            <a:r>
              <a:rPr lang="ru-RU" sz="17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),</a:t>
            </a:r>
            <a:endParaRPr lang="ru-RU" sz="1700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581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9615" y="627534"/>
            <a:ext cx="8640961" cy="4016483"/>
            <a:chOff x="401094" y="2237791"/>
            <a:chExt cx="8471351" cy="258477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1094" y="2237791"/>
              <a:ext cx="8471351" cy="2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При </a:t>
              </a:r>
              <a:r>
                <a:rPr lang="ru-RU" sz="1700" b="1" dirty="0">
                  <a:solidFill>
                    <a:srgbClr val="FF0000"/>
                  </a:solidFill>
                </a:rPr>
                <a:t>расчете </a:t>
              </a:r>
              <a:r>
                <a:rPr lang="ru-RU" sz="1700" b="1" dirty="0">
                  <a:solidFill>
                    <a:srgbClr val="0070C0"/>
                  </a:solidFill>
                </a:rPr>
                <a:t>среднедушевого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дохода семьи </a:t>
              </a:r>
              <a:r>
                <a:rPr lang="ru-RU" sz="1700" b="1" dirty="0">
                  <a:solidFill>
                    <a:srgbClr val="FF0000"/>
                  </a:solidFill>
                </a:rPr>
                <a:t>для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предоставления ежемесячной </a:t>
              </a:r>
              <a:r>
                <a:rPr lang="ru-RU" sz="1700" b="1" dirty="0">
                  <a:solidFill>
                    <a:srgbClr val="FF0000"/>
                  </a:solidFill>
                </a:rPr>
                <a:t>выплаты в связи с рождением (усыновлением) первого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ребенка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, </a:t>
              </a:r>
              <a:r>
                <a:rPr lang="ru-RU" sz="1700" b="1" dirty="0">
                  <a:solidFill>
                    <a:srgbClr val="0070C0"/>
                  </a:solidFill>
                </a:rPr>
                <a:t>осуществляемого органами социальной защиты в связи с обращениями граждан за назначением 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указанной выплаты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в </a:t>
              </a:r>
              <a:r>
                <a:rPr lang="ru-RU" sz="1700" b="1" dirty="0">
                  <a:solidFill>
                    <a:srgbClr val="FF0000"/>
                  </a:solidFill>
                </a:rPr>
                <a:t>период с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24.04.2020 </a:t>
              </a:r>
              <a:r>
                <a:rPr lang="ru-RU" sz="1700" b="1" dirty="0">
                  <a:solidFill>
                    <a:srgbClr val="FF0000"/>
                  </a:solidFill>
                </a:rPr>
                <a:t>(включительно) по 31.12.2020 (включительно), не учитываются «трудовые» доходы 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членов данных семей</a:t>
              </a:r>
              <a:r>
                <a:rPr lang="ru-RU" sz="1700" b="1" dirty="0">
                  <a:solidFill>
                    <a:srgbClr val="0070C0"/>
                  </a:solidFill>
                </a:rPr>
                <a:t>, </a:t>
              </a:r>
              <a:r>
                <a:rPr lang="ru-RU" sz="1700" b="1" dirty="0">
                  <a:solidFill>
                    <a:srgbClr val="FF0000"/>
                  </a:solidFill>
                </a:rPr>
                <a:t>признанных</a:t>
              </a:r>
              <a:r>
                <a:rPr lang="ru-RU" sz="1700" b="1" dirty="0">
                  <a:solidFill>
                    <a:srgbClr val="0070C0"/>
                  </a:solidFill>
                </a:rPr>
                <a:t> на день подачи заявления о назначении 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указанной выплаты </a:t>
              </a:r>
              <a:r>
                <a:rPr lang="ru-RU" sz="1700" b="1" dirty="0" smtClean="0">
                  <a:solidFill>
                    <a:srgbClr val="FF0000"/>
                  </a:solidFill>
                </a:rPr>
                <a:t>безработными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1700" b="1" dirty="0">
                  <a:solidFill>
                    <a:srgbClr val="0070C0"/>
                  </a:solidFill>
                </a:rPr>
                <a:t>в порядке, установленном Законом Российской Федерации от 19.04.91 № 1032-I «О занятости населения в Российской Федерации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».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</a:rPr>
                <a:t> </a:t>
              </a:r>
              <a:endParaRPr lang="ru-RU" sz="1700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sz="1700" b="1" dirty="0">
                  <a:solidFill>
                    <a:srgbClr val="0070C0"/>
                  </a:solidFill>
                </a:rPr>
                <a:t>К «</a:t>
              </a:r>
              <a:r>
                <a:rPr lang="ru-RU" sz="1700" b="1" dirty="0">
                  <a:solidFill>
                    <a:srgbClr val="FF0000"/>
                  </a:solidFill>
                </a:rPr>
                <a:t>трудовым» доходам относятся </a:t>
              </a:r>
              <a:r>
                <a:rPr lang="ru-RU" sz="1700" b="1" dirty="0">
                  <a:solidFill>
                    <a:srgbClr val="0070C0"/>
                  </a:solidFill>
                </a:rPr>
                <a:t>полученные в денежной форме вознаграждения за выполнение трудовых или иных обязанностей, включая выплаты компенсационного и стимулирующего характера, вознаграждение за выполненную работу, оказанную услугу, совершение действия в Российской Федерации.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709" y="156682"/>
            <a:ext cx="852975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Федеральные меры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81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9615" y="627534"/>
            <a:ext cx="8640961" cy="4478148"/>
            <a:chOff x="401094" y="2237791"/>
            <a:chExt cx="8471351" cy="2881875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1094" y="2237791"/>
              <a:ext cx="8471351" cy="28818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00" b="1" dirty="0" smtClean="0">
                  <a:solidFill>
                    <a:srgbClr val="FF0000"/>
                  </a:solidFill>
                </a:rPr>
                <a:t>При </a:t>
              </a:r>
              <a:r>
                <a:rPr lang="ru-RU" sz="1500" b="1" dirty="0">
                  <a:solidFill>
                    <a:srgbClr val="FF0000"/>
                  </a:solidFill>
                </a:rPr>
                <a:t>расчете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среднедушевого </a:t>
              </a:r>
              <a:r>
                <a:rPr lang="ru-RU" sz="1500" b="1" dirty="0">
                  <a:solidFill>
                    <a:srgbClr val="0070C0"/>
                  </a:solidFill>
                </a:rPr>
                <a:t>дохода семьи или дохода одиноко проживающего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гражданина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для предоставления </a:t>
              </a:r>
              <a:r>
                <a:rPr lang="ru-RU" sz="1500" b="1" dirty="0">
                  <a:solidFill>
                    <a:srgbClr val="FF0000"/>
                  </a:solidFill>
                </a:rPr>
                <a:t>субсидии на оплату жилого помещения и коммунальных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услуг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, </a:t>
              </a:r>
              <a:r>
                <a:rPr lang="ru-RU" sz="1500" b="1" dirty="0">
                  <a:solidFill>
                    <a:srgbClr val="0070C0"/>
                  </a:solidFill>
                </a:rPr>
                <a:t>осуществляемого органами социальной защиты в связи с обращениями граждан за назначением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указанной субсидии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в </a:t>
              </a:r>
              <a:r>
                <a:rPr lang="ru-RU" sz="1500" b="1" dirty="0">
                  <a:solidFill>
                    <a:srgbClr val="FF0000"/>
                  </a:solidFill>
                </a:rPr>
                <a:t>период с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30.04.2020 (включительно</a:t>
              </a:r>
              <a:r>
                <a:rPr lang="ru-RU" sz="1500" b="1" dirty="0">
                  <a:solidFill>
                    <a:srgbClr val="FF0000"/>
                  </a:solidFill>
                </a:rPr>
                <a:t>) по 31.12.2020 (включительно), не учитываются «трудовые» доходы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членов данных семей или </a:t>
              </a:r>
              <a:r>
                <a:rPr lang="ru-RU" sz="1500" b="1" dirty="0">
                  <a:solidFill>
                    <a:srgbClr val="0070C0"/>
                  </a:solidFill>
                </a:rPr>
                <a:t>одиноко проживающего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гражданина, </a:t>
              </a:r>
              <a:r>
                <a:rPr lang="ru-RU" sz="1500" b="1" dirty="0">
                  <a:solidFill>
                    <a:srgbClr val="FF0000"/>
                  </a:solidFill>
                </a:rPr>
                <a:t>признанных</a:t>
              </a:r>
              <a:r>
                <a:rPr lang="ru-RU" sz="1500" b="1" dirty="0">
                  <a:solidFill>
                    <a:srgbClr val="0070C0"/>
                  </a:solidFill>
                </a:rPr>
                <a:t> на день подачи заявления о назначении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указанной субсидии </a:t>
              </a:r>
              <a:r>
                <a:rPr lang="ru-RU" sz="1500" b="1" dirty="0" smtClean="0">
                  <a:solidFill>
                    <a:srgbClr val="FF0000"/>
                  </a:solidFill>
                </a:rPr>
                <a:t>безработными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 </a:t>
              </a:r>
              <a:r>
                <a:rPr lang="ru-RU" sz="1500" b="1" dirty="0">
                  <a:solidFill>
                    <a:srgbClr val="0070C0"/>
                  </a:solidFill>
                </a:rPr>
                <a:t>в порядке, установленном Законом Российской Федерации от 19.04.91 № 1032-I «О занятости населения в Российской Федерации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».</a:t>
              </a:r>
            </a:p>
            <a:p>
              <a:pPr algn="ctr"/>
              <a:r>
                <a:rPr lang="ru-RU" sz="1050" b="1" dirty="0" smtClean="0">
                  <a:solidFill>
                    <a:srgbClr val="0070C0"/>
                  </a:solidFill>
                </a:rPr>
                <a:t> </a:t>
              </a:r>
              <a:endParaRPr lang="ru-RU" sz="1050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sz="1500" b="1" dirty="0">
                  <a:solidFill>
                    <a:srgbClr val="0070C0"/>
                  </a:solidFill>
                </a:rPr>
                <a:t>К «</a:t>
              </a:r>
              <a:r>
                <a:rPr lang="ru-RU" sz="1500" b="1" dirty="0">
                  <a:solidFill>
                    <a:srgbClr val="FF0000"/>
                  </a:solidFill>
                </a:rPr>
                <a:t>трудовым» доходам относятся </a:t>
              </a:r>
              <a:r>
                <a:rPr lang="ru-RU" sz="1500" b="1" dirty="0">
                  <a:solidFill>
                    <a:srgbClr val="0070C0"/>
                  </a:solidFill>
                </a:rPr>
                <a:t>полученные в денежной 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форме:</a:t>
              </a:r>
            </a:p>
            <a:p>
              <a:pPr marL="252000" algn="ctr">
                <a:buFont typeface="+mj-lt"/>
                <a:buAutoNum type="arabicParenR"/>
              </a:pPr>
              <a:r>
                <a:rPr lang="ru-RU" sz="1500" b="1" dirty="0" smtClean="0">
                  <a:solidFill>
                    <a:srgbClr val="0070C0"/>
                  </a:solidFill>
                </a:rPr>
                <a:t> все </a:t>
              </a:r>
              <a:r>
                <a:rPr lang="ru-RU" sz="1500" b="1" dirty="0">
                  <a:solidFill>
                    <a:srgbClr val="0070C0"/>
                  </a:solidFill>
                </a:rPr>
                <a:t>предусмотренные системой оплаты труда выплаты, учитываемые при расчете среднего заработка в соответствии с Постановлением Правительства Российской Федерации от 11 апреля 2003 г. № 213 «Об особенностях порядка исчисления средней заработной платы»;</a:t>
              </a:r>
            </a:p>
            <a:p>
              <a:pPr marL="252000" algn="ctr">
                <a:buFont typeface="+mj-lt"/>
                <a:buAutoNum type="arabicParenR"/>
              </a:pPr>
              <a:r>
                <a:rPr lang="ru-RU" sz="1500" b="1" dirty="0" smtClean="0">
                  <a:solidFill>
                    <a:srgbClr val="0070C0"/>
                  </a:solidFill>
                </a:rPr>
                <a:t> средний </a:t>
              </a:r>
              <a:r>
                <a:rPr lang="ru-RU" sz="1500" b="1" dirty="0">
                  <a:solidFill>
                    <a:srgbClr val="0070C0"/>
                  </a:solidFill>
                </a:rPr>
                <a:t>заработок, сохраняемый в случаях, предусмотренных трудовым законодательством;</a:t>
              </a:r>
            </a:p>
            <a:p>
              <a:pPr marL="252000" algn="ctr">
                <a:buFont typeface="+mj-lt"/>
                <a:buAutoNum type="arabicParenR"/>
              </a:pPr>
              <a:r>
                <a:rPr lang="ru-RU" sz="1500" b="1" dirty="0" smtClean="0">
                  <a:solidFill>
                    <a:srgbClr val="0070C0"/>
                  </a:solidFill>
                </a:rPr>
                <a:t> выходное </a:t>
              </a:r>
              <a:r>
                <a:rPr lang="ru-RU" sz="1500" b="1" dirty="0">
                  <a:solidFill>
                    <a:srgbClr val="0070C0"/>
                  </a:solidFill>
                </a:rPr>
                <a:t>пособие, выплачиваемое при увольнении, компенсация при выходе в отставку, заработная плата, сохраняемая на период трудоустройства при увольнении в связи с ликвидацией организации, сокращением численности или штата работников</a:t>
              </a:r>
              <a:r>
                <a:rPr lang="ru-RU" sz="1500" b="1" dirty="0" smtClean="0">
                  <a:solidFill>
                    <a:srgbClr val="0070C0"/>
                  </a:solidFill>
                </a:rPr>
                <a:t>.</a:t>
              </a:r>
              <a:endParaRPr lang="ru-RU" sz="15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709" y="156682"/>
            <a:ext cx="8529755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Федеральные меры </a:t>
            </a: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51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9615" y="627534"/>
            <a:ext cx="8640961" cy="4278094"/>
            <a:chOff x="401094" y="2237791"/>
            <a:chExt cx="8471351" cy="2753133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1094" y="2237791"/>
              <a:ext cx="8471351" cy="27531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700" b="1" dirty="0" smtClean="0">
                  <a:solidFill>
                    <a:srgbClr val="FF0000"/>
                  </a:solidFill>
                </a:rPr>
                <a:t>При </a:t>
              </a:r>
              <a:r>
                <a:rPr lang="ru-RU" sz="1700" b="1" dirty="0">
                  <a:solidFill>
                    <a:srgbClr val="FF0000"/>
                  </a:solidFill>
                </a:rPr>
                <a:t>расчете дохода </a:t>
              </a:r>
              <a:r>
                <a:rPr lang="ru-RU" sz="1700" b="1" dirty="0">
                  <a:solidFill>
                    <a:srgbClr val="0070C0"/>
                  </a:solidFill>
                </a:rPr>
                <a:t>гражданина, среднедушевого дохода семьи </a:t>
              </a:r>
              <a:r>
                <a:rPr lang="ru-RU" sz="1700" b="1" dirty="0">
                  <a:solidFill>
                    <a:srgbClr val="FF0000"/>
                  </a:solidFill>
                </a:rPr>
                <a:t>для предоставления региональных мер социальной поддержки</a:t>
              </a:r>
              <a:r>
                <a:rPr lang="ru-RU" sz="1700" b="1" dirty="0">
                  <a:solidFill>
                    <a:srgbClr val="0070C0"/>
                  </a:solidFill>
                </a:rPr>
                <a:t>, предоставляемых с учетом «критерия нуждаемости» </a:t>
              </a:r>
              <a:r>
                <a:rPr lang="ru-RU" sz="1700" b="1" dirty="0">
                  <a:solidFill>
                    <a:srgbClr val="FF0000"/>
                  </a:solidFill>
                </a:rPr>
                <a:t>(в зависимости от их доходов)</a:t>
              </a:r>
              <a:r>
                <a:rPr lang="ru-RU" sz="1700" b="1" dirty="0">
                  <a:solidFill>
                    <a:srgbClr val="0070C0"/>
                  </a:solidFill>
                </a:rPr>
                <a:t>, осуществляемого органами социальной защиты в связи с обращениями граждан за назначением указанных мер социальной поддержки </a:t>
              </a:r>
              <a:r>
                <a:rPr lang="ru-RU" sz="1700" b="1" dirty="0">
                  <a:solidFill>
                    <a:srgbClr val="FF0000"/>
                  </a:solidFill>
                </a:rPr>
                <a:t>в период с 17.03.2020 (включительно) по 31.12.2020 (включительно), не учитываются «трудовые» доходы </a:t>
              </a:r>
              <a:r>
                <a:rPr lang="ru-RU" sz="1700" b="1" dirty="0">
                  <a:solidFill>
                    <a:srgbClr val="0070C0"/>
                  </a:solidFill>
                </a:rPr>
                <a:t>таких граждан, членов их семьей, </a:t>
              </a:r>
              <a:r>
                <a:rPr lang="ru-RU" sz="1700" b="1" dirty="0">
                  <a:solidFill>
                    <a:srgbClr val="FF0000"/>
                  </a:solidFill>
                </a:rPr>
                <a:t>признанных</a:t>
              </a:r>
              <a:r>
                <a:rPr lang="ru-RU" sz="1700" b="1" dirty="0">
                  <a:solidFill>
                    <a:srgbClr val="0070C0"/>
                  </a:solidFill>
                </a:rPr>
                <a:t> на день подачи заявления о назначении указанных мер социальной поддержки </a:t>
              </a:r>
              <a:r>
                <a:rPr lang="ru-RU" sz="1700" b="1" dirty="0">
                  <a:solidFill>
                    <a:srgbClr val="FF0000"/>
                  </a:solidFill>
                </a:rPr>
                <a:t>безработными</a:t>
              </a:r>
              <a:r>
                <a:rPr lang="ru-RU" sz="1700" b="1" dirty="0">
                  <a:solidFill>
                    <a:srgbClr val="0070C0"/>
                  </a:solidFill>
                </a:rPr>
                <a:t> в порядке, установленном Законом Российской Федерации от 19.04.91 № 1032-I «О занятости населения в Российской Федерации</a:t>
              </a:r>
              <a:r>
                <a:rPr lang="ru-RU" sz="1700" b="1" dirty="0" smtClean="0">
                  <a:solidFill>
                    <a:srgbClr val="0070C0"/>
                  </a:solidFill>
                </a:rPr>
                <a:t>».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</a:rPr>
                <a:t> </a:t>
              </a:r>
              <a:endParaRPr lang="ru-RU" sz="1700" b="1" dirty="0">
                <a:solidFill>
                  <a:srgbClr val="0070C0"/>
                </a:solidFill>
              </a:endParaRPr>
            </a:p>
            <a:p>
              <a:pPr algn="ctr"/>
              <a:r>
                <a:rPr lang="ru-RU" sz="1700" b="1" dirty="0">
                  <a:solidFill>
                    <a:srgbClr val="0070C0"/>
                  </a:solidFill>
                </a:rPr>
                <a:t>К «</a:t>
              </a:r>
              <a:r>
                <a:rPr lang="ru-RU" sz="1700" b="1" dirty="0">
                  <a:solidFill>
                    <a:srgbClr val="FF0000"/>
                  </a:solidFill>
                </a:rPr>
                <a:t>трудовым» доходам относятся </a:t>
              </a:r>
              <a:r>
                <a:rPr lang="ru-RU" sz="1700" b="1" dirty="0">
                  <a:solidFill>
                    <a:srgbClr val="0070C0"/>
                  </a:solidFill>
                </a:rPr>
                <a:t>полученные в денежной форме вознаграждения за выполнение трудовых или иных обязанностей, включая выплаты компенсационного и стимулирующего характера, вознаграждение за выполненную работу, оказанную услугу, совершение действия в Российской Федерации.</a:t>
              </a: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709" y="156682"/>
            <a:ext cx="8611867" cy="32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5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Региональные меры социальной </a:t>
            </a:r>
            <a:r>
              <a:rPr lang="ru-RU" sz="15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поддержки (глава 2 Закона АО № 85/2016-ОЗ)</a:t>
            </a:r>
            <a:endParaRPr lang="ru-RU" sz="15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50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189615" y="843558"/>
            <a:ext cx="8640961" cy="3739485"/>
            <a:chOff x="401094" y="2376811"/>
            <a:chExt cx="8471351" cy="2406516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401094" y="2376811"/>
              <a:ext cx="8471351" cy="24065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FF0000"/>
                  </a:solidFill>
                </a:rPr>
                <a:t>При </a:t>
              </a:r>
              <a:r>
                <a:rPr lang="ru-RU" sz="2000" b="1" dirty="0">
                  <a:solidFill>
                    <a:srgbClr val="FF0000"/>
                  </a:solidFill>
                </a:rPr>
                <a:t>расчете дохода </a:t>
              </a:r>
              <a:r>
                <a:rPr lang="ru-RU" sz="2000" b="1" dirty="0">
                  <a:solidFill>
                    <a:srgbClr val="0070C0"/>
                  </a:solidFill>
                </a:rPr>
                <a:t>одиноко проживающего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гражданина</a:t>
              </a:r>
              <a:r>
                <a:rPr lang="ru-RU" sz="2000" b="1" dirty="0">
                  <a:solidFill>
                    <a:srgbClr val="0070C0"/>
                  </a:solidFill>
                </a:rPr>
                <a:t>, среднедушевого дохода семьи </a:t>
              </a:r>
              <a:r>
                <a:rPr lang="ru-RU" sz="2000" b="1" dirty="0">
                  <a:solidFill>
                    <a:srgbClr val="FF0000"/>
                  </a:solidFill>
                </a:rPr>
                <a:t>для предоставления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региональной социальной помощи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, осуществляемого </a:t>
              </a:r>
              <a:r>
                <a:rPr lang="ru-RU" sz="2000" b="1" dirty="0">
                  <a:solidFill>
                    <a:srgbClr val="0070C0"/>
                  </a:solidFill>
                </a:rPr>
                <a:t>органами социальной защиты в связи с обращениями граждан за назначением 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социальной помощи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в </a:t>
              </a:r>
              <a:r>
                <a:rPr lang="ru-RU" sz="2000" b="1" dirty="0">
                  <a:solidFill>
                    <a:srgbClr val="FF0000"/>
                  </a:solidFill>
                </a:rPr>
                <a:t>период с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24.04.2020 </a:t>
              </a:r>
              <a:r>
                <a:rPr lang="ru-RU" sz="2000" b="1" dirty="0">
                  <a:solidFill>
                    <a:srgbClr val="FF0000"/>
                  </a:solidFill>
                </a:rPr>
                <a:t>(включительно) по 31.12.2020 (включительно), не учитываются </a:t>
              </a:r>
              <a:r>
                <a:rPr lang="ru-RU" sz="2000" b="1" dirty="0" smtClean="0">
                  <a:solidFill>
                    <a:srgbClr val="FF0000"/>
                  </a:solidFill>
                </a:rPr>
                <a:t>доходы </a:t>
              </a:r>
              <a:r>
                <a:rPr lang="ru-RU" sz="2000" b="1" dirty="0">
                  <a:solidFill>
                    <a:srgbClr val="0070C0"/>
                  </a:solidFill>
                </a:rPr>
                <a:t>таких граждан, членов их семьей, </a:t>
              </a:r>
              <a:r>
                <a:rPr lang="ru-RU" sz="2000" b="1" dirty="0">
                  <a:solidFill>
                    <a:srgbClr val="FF0000"/>
                  </a:solidFill>
                </a:rPr>
                <a:t>признанных</a:t>
              </a:r>
              <a:r>
                <a:rPr lang="ru-RU" sz="2000" b="1" dirty="0">
                  <a:solidFill>
                    <a:srgbClr val="0070C0"/>
                  </a:solidFill>
                </a:rPr>
                <a:t> на день подачи заявления о назначении указанных мер социальной поддержки </a:t>
              </a:r>
              <a:r>
                <a:rPr lang="ru-RU" sz="2000" b="1" dirty="0">
                  <a:solidFill>
                    <a:srgbClr val="FF0000"/>
                  </a:solidFill>
                </a:rPr>
                <a:t>безработными</a:t>
              </a:r>
              <a:r>
                <a:rPr lang="ru-RU" sz="2000" b="1" dirty="0">
                  <a:solidFill>
                    <a:srgbClr val="0070C0"/>
                  </a:solidFill>
                </a:rPr>
                <a:t> в порядке, установленном Законом Российской Федерации от 19.04.91 № 1032-I «О занятости населения в Российской Федерации</a:t>
              </a:r>
              <a:r>
                <a:rPr lang="ru-RU" sz="2000" b="1" dirty="0" smtClean="0">
                  <a:solidFill>
                    <a:srgbClr val="0070C0"/>
                  </a:solidFill>
                </a:rPr>
                <a:t>».</a:t>
              </a:r>
            </a:p>
            <a:p>
              <a:pPr algn="ctr"/>
              <a:r>
                <a:rPr lang="ru-RU" sz="1700" b="1" dirty="0" smtClean="0">
                  <a:solidFill>
                    <a:srgbClr val="0070C0"/>
                  </a:solidFill>
                </a:rPr>
                <a:t> </a:t>
              </a:r>
              <a:endParaRPr lang="ru-RU" sz="1700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18709" y="148988"/>
            <a:ext cx="861186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Региональная социальная помощь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(глава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3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Закона 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АО </a:t>
            </a:r>
            <a:r>
              <a:rPr lang="ru-RU" sz="1600" b="1" dirty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№ 85/2016-ОЗ</a:t>
            </a:r>
            <a:r>
              <a:rPr lang="ru-RU" sz="1600" b="1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)</a:t>
            </a:r>
            <a:endParaRPr lang="ru-RU" sz="1600" dirty="0">
              <a:solidFill>
                <a:srgbClr val="00B05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2797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5496" y="123478"/>
            <a:ext cx="9001000" cy="4893647"/>
            <a:chOff x="35496" y="123478"/>
            <a:chExt cx="9001000" cy="4893647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35496" y="353065"/>
              <a:ext cx="831641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r>
                <a:rPr lang="ru-RU" sz="1600" b="1" dirty="0"/>
                <a:t>С</a:t>
              </a:r>
              <a:r>
                <a:rPr lang="ru-RU" sz="1600" b="1" smtClean="0"/>
                <a:t>пециализированный </a:t>
              </a:r>
              <a:r>
                <a:rPr lang="ru-RU" sz="1600" b="1" dirty="0"/>
                <a:t>ящик</a:t>
              </a: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699792" y="123478"/>
              <a:ext cx="6336704" cy="48936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До 30.06.2020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граждане, имеющие право на </a:t>
              </a:r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региональные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меры социальной поддержки и социальную помощь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обращаются в органы социальной защиты «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бесконтактным» способом,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посредством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оставления заявлений и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документов (их копий)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в специализированном ящике, который находится на территории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соответствующего учреждения.</a:t>
              </a:r>
              <a:endParaRPr lang="ru-RU" sz="155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Если </a:t>
              </a:r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в порядке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предоставления меры социальной поддержки, социальной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помощи </a:t>
              </a:r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установлено, что </a:t>
              </a:r>
              <a:r>
                <a:rPr lang="ru-RU" sz="155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документ должен быть представлен в копии с одновременным предоставлением его оригинала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,</a:t>
              </a:r>
              <a:r>
                <a:rPr lang="ru-RU" sz="155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граждане </a:t>
              </a:r>
              <a:r>
                <a:rPr lang="ru-RU" sz="1550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до 30.06.2020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вправе не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заверять копии </a:t>
              </a:r>
              <a:r>
                <a:rPr lang="ru-RU" sz="1550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таких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документов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, оставляемые в специализированном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ящике.</a:t>
              </a:r>
              <a:endParaRPr lang="ru-RU" sz="155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Заявления и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документы (их копии) 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оставляются в специализированном ящике в запечатанном конверте или иной упаковке, обеспечивающей их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сохранность.</a:t>
              </a:r>
              <a:endParaRPr lang="ru-RU" sz="155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Заявления и копии документов должны поддаваться </a:t>
              </a:r>
              <a:r>
                <a:rPr lang="ru-RU" sz="1550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прочтению.</a:t>
              </a:r>
              <a:endParaRPr lang="ru-RU" sz="1550" dirty="0">
                <a:solidFill>
                  <a:srgbClr val="002060"/>
                </a:solidFill>
                <a:latin typeface="Times New Roman" panose="02020603050405020304" pitchFamily="18" charset="0"/>
              </a:endParaRPr>
            </a:p>
            <a:p>
              <a:pPr algn="ctr"/>
              <a:r>
                <a:rPr lang="ru-RU" sz="110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 </a:t>
              </a:r>
            </a:p>
            <a:p>
              <a:pPr algn="ctr"/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Для получения уведомления о результате рассмотрения заявления и документов гражданин должен указать свой почтовый адрес или </a:t>
              </a:r>
              <a:r>
                <a:rPr lang="en-US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e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-</a:t>
              </a:r>
              <a:r>
                <a:rPr lang="en-US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mail</a:t>
              </a:r>
              <a:r>
                <a:rPr lang="ru-RU" sz="1550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.</a:t>
              </a:r>
            </a:p>
          </p:txBody>
        </p:sp>
        <p:pic>
          <p:nvPicPr>
            <p:cNvPr id="3074" name="Picture 2" descr="https://img2.freepng.ru/20180311/hww/kisspng-logo-letter-box-post-box-clip-art-cartoon-box-model-5aa579bfba3fa7.158337151520794047762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976" y="1123644"/>
              <a:ext cx="2664296" cy="272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0722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323528" y="234463"/>
            <a:ext cx="8622704" cy="4389741"/>
            <a:chOff x="323528" y="234463"/>
            <a:chExt cx="8622704" cy="4389741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323528" y="234463"/>
              <a:ext cx="8316416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ru-RU" sz="1600" b="1" dirty="0"/>
                <a:t>В</a:t>
              </a:r>
              <a:r>
                <a:rPr lang="ru-RU" sz="1600" b="1" dirty="0" smtClean="0"/>
                <a:t>ременный порядок уведомления об изменении сведений о получателе мер социальной поддержки</a:t>
              </a:r>
              <a:endParaRPr lang="ru-RU" sz="1600" dirty="0">
                <a:effectLst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3419872" y="930885"/>
              <a:ext cx="5526360" cy="36933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До 01.10.2020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граждане, получающие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региональные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меры социальной поддержки, социальную помощь, компенсацию расходов на оплату ЖКУ,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извещают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органы социальной защиты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о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произошедшем </a:t>
              </a:r>
              <a:r>
                <a:rPr lang="ru-RU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изменении</a:t>
              </a:r>
              <a:r>
                <a:rPr lang="ru-RU" dirty="0" smtClean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сведений, </a:t>
              </a:r>
              <a:r>
                <a:rPr lang="ru-RU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влекущем за собой прекращение предоставления либо изменение объема (размера) предоставляемых 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им мер социальной поддержки, социальной помощи, </a:t>
              </a:r>
              <a:r>
                <a:rPr lang="ru-RU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без посещения учреждения</a:t>
              </a:r>
              <a:r>
                <a:rPr lang="ru-RU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путем направления соответствующей информации по почте, либо с использованием информационно-телекоммуникационных сетей общего пользования, в том числе сети «Интернет», либо через</a:t>
              </a:r>
              <a:r>
                <a:rPr lang="ru-RU" b="1" dirty="0">
                  <a:solidFill>
                    <a:srgbClr val="002060"/>
                  </a:solidFill>
                  <a:latin typeface="Times New Roman" panose="02020603050405020304" pitchFamily="18" charset="0"/>
                </a:rPr>
                <a:t> </a:t>
              </a:r>
              <a:r>
                <a:rPr lang="ru-RU" b="1" dirty="0">
                  <a:solidFill>
                    <a:srgbClr val="FF0000"/>
                  </a:solidFill>
                  <a:latin typeface="Times New Roman" panose="02020603050405020304" pitchFamily="18" charset="0"/>
                </a:rPr>
                <a:t>специализированный </a:t>
              </a:r>
              <a:r>
                <a:rPr lang="ru-RU" b="1" dirty="0" smtClean="0">
                  <a:solidFill>
                    <a:srgbClr val="FF0000"/>
                  </a:solidFill>
                  <a:latin typeface="Times New Roman" panose="02020603050405020304" pitchFamily="18" charset="0"/>
                </a:rPr>
                <a:t>ящик.</a:t>
              </a:r>
              <a:endParaRPr lang="ru-RU" dirty="0">
                <a:solidFill>
                  <a:srgbClr val="FF0000"/>
                </a:solidFill>
                <a:effectLst/>
              </a:endParaRPr>
            </a:p>
          </p:txBody>
        </p:sp>
        <p:pic>
          <p:nvPicPr>
            <p:cNvPr id="3074" name="Picture 2" descr="https://img2.freepng.ru/20180311/hww/kisspng-logo-letter-box-post-box-clip-art-cartoon-box-model-5aa579bfba3fa7.1583371515207940477629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FEFEF"/>
                </a:clrFrom>
                <a:clrTo>
                  <a:srgbClr val="EFEF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666" y="1123644"/>
              <a:ext cx="2727194" cy="2727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42925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496" y="123478"/>
            <a:ext cx="8892559" cy="4810893"/>
            <a:chOff x="250000" y="500048"/>
            <a:chExt cx="8718012" cy="4509371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2" name="Группа 16"/>
            <p:cNvGrpSpPr/>
            <p:nvPr/>
          </p:nvGrpSpPr>
          <p:grpSpPr>
            <a:xfrm>
              <a:off x="250000" y="500048"/>
              <a:ext cx="8718012" cy="4509371"/>
              <a:chOff x="250000" y="500048"/>
              <a:chExt cx="8718012" cy="4509371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10000" b="90000" l="10000" r="90000"/>
                        </a14:imgEffect>
                        <a14:imgEffect>
                          <a14:colorTemperature colorTemp="7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9413" y="911830"/>
                <a:ext cx="1821121" cy="1294130"/>
              </a:xfrm>
              <a:prstGeom prst="rect">
                <a:avLst/>
              </a:prstGeom>
            </p:spPr>
          </p:pic>
          <p:sp>
            <p:nvSpPr>
              <p:cNvPr id="10" name="Прямоугольник 9"/>
              <p:cNvSpPr/>
              <p:nvPr/>
            </p:nvSpPr>
            <p:spPr>
              <a:xfrm>
                <a:off x="571472" y="500048"/>
                <a:ext cx="8286776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Продление компенсации расходов на оплату жилых помещений и коммунальных услуг</a:t>
                </a:r>
              </a:p>
            </p:txBody>
          </p:sp>
          <p:grpSp>
            <p:nvGrpSpPr>
              <p:cNvPr id="3" name="Группа 15"/>
              <p:cNvGrpSpPr/>
              <p:nvPr/>
            </p:nvGrpSpPr>
            <p:grpSpPr>
              <a:xfrm>
                <a:off x="250000" y="837038"/>
                <a:ext cx="8718012" cy="4172381"/>
                <a:chOff x="250000" y="837038"/>
                <a:chExt cx="8718012" cy="4172381"/>
              </a:xfrm>
            </p:grpSpPr>
            <p:grpSp>
              <p:nvGrpSpPr>
                <p:cNvPr id="5" name="Группа 10"/>
                <p:cNvGrpSpPr/>
                <p:nvPr/>
              </p:nvGrpSpPr>
              <p:grpSpPr>
                <a:xfrm>
                  <a:off x="5968163" y="837038"/>
                  <a:ext cx="1857553" cy="1283468"/>
                  <a:chOff x="5211133" y="2623810"/>
                  <a:chExt cx="1067687" cy="870164"/>
                </a:xfrm>
              </p:grpSpPr>
              <p:pic>
                <p:nvPicPr>
                  <p:cNvPr id="12" name="Рисунок 11"/>
                  <p:cNvPicPr>
                    <a:picLocks noChangeAspect="1"/>
                  </p:cNvPicPr>
                  <p:nvPr/>
                </p:nvPicPr>
                <p:blipFill>
                  <a:blip r:embed="rId5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11133" y="2623810"/>
                    <a:ext cx="1067687" cy="870164"/>
                  </a:xfrm>
                  <a:prstGeom prst="rect">
                    <a:avLst/>
                  </a:prstGeom>
                </p:spPr>
              </p:pic>
              <p:pic>
                <p:nvPicPr>
                  <p:cNvPr id="13" name="Рисунок 12"/>
                  <p:cNvPicPr>
                    <a:picLocks noChangeAspect="1"/>
                  </p:cNvPicPr>
                  <p:nvPr/>
                </p:nvPicPr>
                <p:blipFill>
                  <a:blip r:embed="rId6" cstate="print">
                    <a:clrChange>
                      <a:clrFrom>
                        <a:srgbClr val="FFFFFF"/>
                      </a:clrFrom>
                      <a:clrTo>
                        <a:srgbClr val="FFFFFF">
                          <a:alpha val="0"/>
                        </a:srgbClr>
                      </a:clrTo>
                    </a:clrChange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224708" y="2723700"/>
                    <a:ext cx="764322" cy="76432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4" name="Прямоугольник 13"/>
                <p:cNvSpPr/>
                <p:nvPr/>
              </p:nvSpPr>
              <p:spPr>
                <a:xfrm>
                  <a:off x="250000" y="2052430"/>
                  <a:ext cx="8718012" cy="295698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ru-RU" sz="19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Получающим компенсацию расходов на оплату ЖКУ гражданам, для которых очередной срок представления в органы социальной защиты документов об отсутствии задолженности по оплате ЖКУ истекает в 2020 году, срок выплаты указанной компенсации автоматически продлевается </a:t>
                  </a:r>
                </a:p>
                <a:p>
                  <a:pPr algn="ctr"/>
                  <a:r>
                    <a:rPr lang="ru-RU" sz="1900" b="1" dirty="0" smtClean="0">
                      <a:solidFill>
                        <a:srgbClr val="FF0000"/>
                      </a:solidFill>
                    </a:rPr>
                    <a:t>до 30 июня 2021 года включительно.</a:t>
                  </a:r>
                </a:p>
                <a:p>
                  <a:pPr algn="ctr"/>
                  <a:r>
                    <a:rPr lang="ru-RU" sz="19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Выплата компенсации расходов на оплату ЖКУ будет приостановлена с 1 июля 2021 года, если гражданин до 30 июня 2021 года (включительно) не представит </a:t>
                  </a:r>
                  <a:r>
                    <a:rPr lang="ru-RU" sz="19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в органы социальной защиты </a:t>
                  </a:r>
                  <a:r>
                    <a:rPr lang="ru-RU" sz="19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необходимые документы об отсутствии </a:t>
                  </a:r>
                  <a:r>
                    <a:rPr lang="ru-RU" sz="19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задолженности </a:t>
                  </a:r>
                  <a:r>
                    <a:rPr lang="ru-RU" sz="1900" dirty="0" smtClean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по оплате </a:t>
                  </a:r>
                  <a:r>
                    <a:rPr lang="ru-RU" sz="19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</a:rPr>
                    <a:t>ЖКУ.</a:t>
                  </a:r>
                  <a:endParaRPr lang="ru-RU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endParaRPr>
                </a:p>
                <a:p>
                  <a:pPr algn="ctr"/>
                  <a:r>
                    <a:rPr lang="ru-RU" sz="1400" dirty="0" smtClean="0"/>
                    <a:t>* категории граждан, на которых распространяются данные особенности, </a:t>
                  </a:r>
                </a:p>
                <a:p>
                  <a:pPr algn="ctr"/>
                  <a:r>
                    <a:rPr lang="ru-RU" sz="1400" dirty="0" smtClean="0"/>
                    <a:t>указаны на следующем слайде.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23625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500034" y="195486"/>
            <a:ext cx="82867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Выплата компенсации расходов на ЖКУ продлевается 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до 30 июня 2021 года в отношении:</a:t>
            </a: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51520" y="929286"/>
            <a:ext cx="2520280" cy="49033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Участники Великой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Отечественной войны</a:t>
            </a:r>
            <a:endParaRPr lang="ru-RU" sz="16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247923" y="1537171"/>
            <a:ext cx="2523877" cy="4077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Инвалиды войны</a:t>
            </a:r>
            <a:endParaRPr lang="ru-RU" sz="1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15817" y="925644"/>
            <a:ext cx="6016148" cy="42197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Члены семей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погибших (умерших) инвалидов войны, участников Великой Отечественной войны и ветеранов боевых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действий</a:t>
            </a:r>
            <a:endParaRPr lang="ru-RU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40123" y="2065755"/>
            <a:ext cx="2523877" cy="69579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Лица, 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награжденные знаком «Жителю блокадного Ленинграда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»</a:t>
            </a:r>
            <a:endParaRPr lang="ru-RU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07142" y="1419622"/>
            <a:ext cx="6016148" cy="60034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Несовершеннолетние узники концлагерей, гетто, других мест принудительного содержания, созданных фашистами и их союзниками в период </a:t>
            </a:r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второй мировой войны</a:t>
            </a:r>
            <a:endParaRPr lang="ru-RU" sz="20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916460" y="3239606"/>
            <a:ext cx="6016148" cy="72008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Педагогические работники государственных образовательных организаций Астраханской области, муниципальных образовательных организаций, проживающие и работающие в сельской местности</a:t>
            </a: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242583" y="2888115"/>
            <a:ext cx="2529217" cy="45183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Ветераны боевых действий</a:t>
            </a:r>
            <a:endParaRPr lang="ru-RU" sz="1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98466" y="2102774"/>
            <a:ext cx="6024824" cy="105654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Граждане Российской Федерации, подвергшиеся воздействию радиации вследствие чернобыльской катастрофы, вследствие аварии в 1957 году на производственном объединении «Маяк», сбросов радиоактивных отходов в реку </a:t>
            </a:r>
            <a:r>
              <a:rPr lang="ru-RU" sz="1400" b="1" dirty="0" err="1">
                <a:solidFill>
                  <a:srgbClr val="00B050"/>
                </a:solidFill>
                <a:latin typeface="Times New Roman" panose="02020603050405020304" pitchFamily="18" charset="0"/>
              </a:rPr>
              <a:t>Теча</a:t>
            </a:r>
            <a:r>
              <a:rPr lang="ru-RU" sz="14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вследствие ядерных испытаний на Семипалатинском полигоне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42583" y="4039976"/>
            <a:ext cx="8689382" cy="79486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Одиноко проживающие неработающие собственники жилых помещений, достигшие возраста </a:t>
            </a: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семидесяти лет</a:t>
            </a:r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восьмидесяти лет</a:t>
            </a:r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а также собственники жилых помещений, достигшие возраста </a:t>
            </a: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семидесяти лет</a:t>
            </a:r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</a:t>
            </a:r>
            <a:r>
              <a:rPr lang="ru-RU" sz="125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восьмидесяти лет</a:t>
            </a:r>
            <a:r>
              <a:rPr lang="ru-RU" sz="125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, проживающие в составе семьи, состоящей только из совместно проживающих неработающих граждан пенсионного возраста и (или) неработающих инвалидов I и (или) II групп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251520" y="3472909"/>
            <a:ext cx="2529217" cy="46289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Инвалиды</a:t>
            </a:r>
            <a:endParaRPr lang="ru-RU" sz="1400" dirty="0">
              <a:ln w="0"/>
              <a:solidFill>
                <a:srgbClr val="00B05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2568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/>
          <p:cNvGrpSpPr/>
          <p:nvPr/>
        </p:nvGrpSpPr>
        <p:grpSpPr>
          <a:xfrm>
            <a:off x="35496" y="339502"/>
            <a:ext cx="9001000" cy="4154618"/>
            <a:chOff x="250000" y="2052430"/>
            <a:chExt cx="8824324" cy="2673670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grpSp>
          <p:nvGrpSpPr>
            <p:cNvPr id="3" name="Группа 15"/>
            <p:cNvGrpSpPr/>
            <p:nvPr/>
          </p:nvGrpSpPr>
          <p:grpSpPr>
            <a:xfrm>
              <a:off x="250000" y="2052430"/>
              <a:ext cx="8824324" cy="2673670"/>
              <a:chOff x="250000" y="2052430"/>
              <a:chExt cx="8824324" cy="2673670"/>
            </a:xfrm>
          </p:grpSpPr>
          <p:grpSp>
            <p:nvGrpSpPr>
              <p:cNvPr id="5" name="Группа 10"/>
              <p:cNvGrpSpPr/>
              <p:nvPr/>
            </p:nvGrpSpPr>
            <p:grpSpPr>
              <a:xfrm>
                <a:off x="7001891" y="3442632"/>
                <a:ext cx="1857553" cy="1283468"/>
                <a:chOff x="5805300" y="4390347"/>
                <a:chExt cx="1067687" cy="870164"/>
              </a:xfrm>
            </p:grpSpPr>
            <p:pic>
              <p:nvPicPr>
                <p:cNvPr id="12" name="Рисунок 11"/>
                <p:cNvPicPr>
                  <a:picLocks noChangeAspect="1"/>
                </p:cNvPicPr>
                <p:nvPr/>
              </p:nvPicPr>
              <p:blipFill>
                <a:blip r:embed="rId3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05300" y="4390347"/>
                  <a:ext cx="1067687" cy="870164"/>
                </a:xfrm>
                <a:prstGeom prst="rect">
                  <a:avLst/>
                </a:prstGeom>
              </p:spPr>
            </p:pic>
            <p:pic>
              <p:nvPicPr>
                <p:cNvPr id="13" name="Рисунок 12"/>
                <p:cNvPicPr>
                  <a:picLocks noChangeAspect="1"/>
                </p:cNvPicPr>
                <p:nvPr/>
              </p:nvPicPr>
              <p:blipFill>
                <a:blip r:embed="rId4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860357" y="4485243"/>
                  <a:ext cx="764322" cy="764323"/>
                </a:xfrm>
                <a:prstGeom prst="rect">
                  <a:avLst/>
                </a:prstGeom>
              </p:spPr>
            </p:pic>
          </p:grpSp>
          <p:sp>
            <p:nvSpPr>
              <p:cNvPr id="14" name="Прямоугольник 13"/>
              <p:cNvSpPr/>
              <p:nvPr/>
            </p:nvSpPr>
            <p:spPr>
              <a:xfrm>
                <a:off x="250000" y="2052430"/>
                <a:ext cx="8824324" cy="1188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Законом Астраханской области от </a:t>
                </a:r>
                <a:r>
                  <a:rPr lang="ru-RU" sz="1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22.12.2016 </a:t>
                </a:r>
                <a:r>
                  <a:rPr lang="ru-RU" sz="1900" dirty="0">
                    <a:solidFill>
                      <a:srgbClr val="FF0000"/>
                    </a:solidFill>
                  </a:rPr>
                  <a:t>№ 85/2016-ОЗ </a:t>
                </a:r>
                <a:r>
                  <a:rPr lang="ru-RU" sz="1900" dirty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«О мерах социальной поддержки и социальной помощи отдельным категориям граждан в Астраханской области</a:t>
                </a:r>
                <a:r>
                  <a:rPr lang="ru-RU" sz="1900" dirty="0" smtClean="0">
                    <a:solidFill>
                      <a:schemeClr val="tx2">
                        <a:lumMod val="60000"/>
                        <a:lumOff val="40000"/>
                      </a:schemeClr>
                    </a:solidFill>
                  </a:rPr>
                  <a:t>» установлен ряд мер социальной поддержки, для предоставления которых граждане ежегодно должны представлять определенный пакет документов, необходимый для их продления на новый срок.</a:t>
                </a:r>
                <a:endParaRPr lang="ru-RU" sz="1400" dirty="0" smtClean="0"/>
              </a:p>
            </p:txBody>
          </p:sp>
        </p:grpSp>
      </p:grpSp>
      <p:sp>
        <p:nvSpPr>
          <p:cNvPr id="15" name="Прямоугольник 14"/>
          <p:cNvSpPr/>
          <p:nvPr/>
        </p:nvSpPr>
        <p:spPr>
          <a:xfrm>
            <a:off x="70746" y="2197932"/>
            <a:ext cx="67335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 случае, если гражданин </a:t>
            </a:r>
            <a:r>
              <a:rPr lang="ru-RU" sz="1900" dirty="0" smtClean="0">
                <a:solidFill>
                  <a:srgbClr val="FF0000"/>
                </a:solidFill>
              </a:rPr>
              <a:t>получает</a:t>
            </a:r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такие меры социальной поддержки и для него очередной срок представления в органы социальной защиты необходимых документов наступает в период с 1 марта 2020 года по 31 марта 2021 года, срок предоставления данных мер социальной поддержки </a:t>
            </a:r>
            <a:r>
              <a:rPr lang="ru-RU" sz="1900" dirty="0" smtClean="0">
                <a:solidFill>
                  <a:srgbClr val="FF0000"/>
                </a:solidFill>
              </a:rPr>
              <a:t>автоматически продлевается до 31 марта 2021 года</a:t>
            </a:r>
            <a:r>
              <a:rPr lang="ru-RU" sz="1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без представления гражданами каких-либо документов.</a:t>
            </a:r>
          </a:p>
          <a:p>
            <a:pPr algn="ctr"/>
            <a:r>
              <a:rPr lang="ru-RU" sz="1400" dirty="0" smtClean="0"/>
              <a:t>* категории граждан, на которых распространяются данные особенности, </a:t>
            </a:r>
          </a:p>
          <a:p>
            <a:pPr algn="ctr"/>
            <a:r>
              <a:rPr lang="ru-RU" sz="1400" dirty="0" smtClean="0"/>
              <a:t>указаны на следующих </a:t>
            </a:r>
            <a:r>
              <a:rPr lang="ru-RU" sz="1400" dirty="0" smtClean="0">
                <a:solidFill>
                  <a:srgbClr val="FF0000"/>
                </a:solidFill>
              </a:rPr>
              <a:t>четырех слайдах</a:t>
            </a:r>
            <a:r>
              <a:rPr lang="ru-RU" sz="14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3254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103063"/>
            <a:ext cx="9144000" cy="4710273"/>
            <a:chOff x="0" y="101850"/>
            <a:chExt cx="9144000" cy="4319374"/>
          </a:xfrm>
        </p:grpSpPr>
        <p:sp>
          <p:nvSpPr>
            <p:cNvPr id="20" name="Прямоугольник 19"/>
            <p:cNvSpPr/>
            <p:nvPr/>
          </p:nvSpPr>
          <p:spPr>
            <a:xfrm>
              <a:off x="107504" y="357172"/>
              <a:ext cx="7056784" cy="6209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900" b="1" dirty="0" smtClean="0">
                  <a:solidFill>
                    <a:srgbClr val="FF0000"/>
                  </a:solidFill>
                </a:rPr>
                <a:t>До 31 марта 2021 года </a:t>
              </a:r>
              <a:r>
                <a:rPr lang="ru-RU" sz="19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автоматически продлевается срок предоставления следующих мер социальной поддержки:</a:t>
              </a: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101850"/>
              <a:ext cx="5429256" cy="296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</a:t>
              </a:r>
              <a:r>
                <a:rPr kumimoji="0" lang="ru-RU" sz="1500" b="1" i="0" u="none" strike="noStrike" cap="none" normalizeH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 </a:t>
              </a:r>
              <a:r>
                <a:rPr kumimoji="0" lang="ru-RU" sz="1500" b="1" i="0" u="none" strike="noStrike" cap="none" normalizeH="0" baseline="0" dirty="0" smtClean="0">
                  <a:ln>
                    <a:noFill/>
                  </a:ln>
                  <a:solidFill>
                    <a:srgbClr val="00B050"/>
                  </a:solidFill>
                  <a:effectLst/>
                  <a:latin typeface="Arial" pitchFamily="34" charset="0"/>
                  <a:ea typeface="Calibri" pitchFamily="34" charset="0"/>
                  <a:cs typeface="Times New Roman" pitchFamily="18" charset="0"/>
                </a:rPr>
                <a:t>меры социальной поддержки</a:t>
              </a:r>
              <a:endParaRPr kumimoji="0" lang="ru-RU" sz="15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</a:endParaRPr>
            </a:p>
          </p:txBody>
        </p:sp>
        <p:pic>
          <p:nvPicPr>
            <p:cNvPr id="28674" name="Picture 2" descr="C:\Documents and Settings\рустам\Рабочий стол\s120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143768" y="225431"/>
              <a:ext cx="1785950" cy="1344821"/>
            </a:xfrm>
            <a:prstGeom prst="rect">
              <a:avLst/>
            </a:prstGeom>
            <a:noFill/>
          </p:spPr>
        </p:pic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214282" y="1014800"/>
              <a:ext cx="7358082" cy="324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 typeface="Wingdings" pitchFamily="2" charset="2"/>
                <a:buChar char="ü"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семей с детьми </a:t>
              </a: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ежемесячное пособие на ребенка; 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14279" y="1325662"/>
              <a:ext cx="8929719" cy="12841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 typeface="Wingdings" pitchFamily="2" charset="2"/>
                <a:buChar char="ü"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многодетных семей</a:t>
              </a: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- ежемесячное пособие на оплату коммунальных услуг;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- ежемесячная выплата в случае рождения третьего или последующего ребенка до достижения им возраста 3 лет; </a:t>
              </a:r>
            </a:p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Tx/>
                <a:buNone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- ежемесячное пособие на оплату проезда детей-школьников;</a:t>
              </a:r>
            </a:p>
          </p:txBody>
        </p:sp>
        <p:sp>
          <p:nvSpPr>
            <p:cNvPr id="28678" name="Rectangle 6"/>
            <p:cNvSpPr>
              <a:spLocks noChangeArrowheads="1"/>
            </p:cNvSpPr>
            <p:nvPr/>
          </p:nvSpPr>
          <p:spPr bwMode="auto">
            <a:xfrm>
              <a:off x="214282" y="2607444"/>
              <a:ext cx="8929718" cy="56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семей с детьми </a:t>
              </a: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компенсация части родительской платы за присмотр и уход за детьми, посещающими организации дошкольного образования;</a:t>
              </a: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14281" y="3196820"/>
              <a:ext cx="8929718" cy="564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R="0" lvl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chemeClr val="accent3">
                    <a:lumMod val="50000"/>
                  </a:schemeClr>
                </a:buClr>
                <a:buSzTx/>
                <a:buFont typeface="Wingdings" pitchFamily="2" charset="2"/>
                <a:buChar char="ü"/>
                <a:tabLst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7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беременных женщин, кормящих матерей, детей в возрасте до 3-х лет </a:t>
              </a: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полноценное бесплатное питание.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214282" y="3786196"/>
              <a:ext cx="8715436" cy="6350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 smtClean="0">
                  <a:solidFill>
                    <a:srgbClr val="FF0000"/>
                  </a:solidFill>
                </a:rPr>
                <a:t>ВАЖНО! Предоставление указанных мер социальной поддержки будет прекращено с 1 апреля 2021 года </a:t>
              </a:r>
              <a:r>
                <a:rPr lang="ru-RU" sz="1300" dirty="0" smtClean="0">
                  <a:solidFill>
                    <a:srgbClr val="002060"/>
                  </a:solidFill>
                </a:rPr>
                <a:t>в случае, если </a:t>
              </a:r>
              <a:r>
                <a:rPr lang="ru-RU" sz="1300" dirty="0">
                  <a:solidFill>
                    <a:srgbClr val="002060"/>
                  </a:solidFill>
                </a:rPr>
                <a:t>гра</a:t>
              </a:r>
              <a:r>
                <a:rPr lang="ru-RU" sz="1300" dirty="0" smtClean="0">
                  <a:solidFill>
                    <a:srgbClr val="002060"/>
                  </a:solidFill>
                </a:rPr>
                <a:t>ждане в период </a:t>
              </a:r>
              <a:r>
                <a:rPr lang="ru-RU" sz="1300" dirty="0" smtClean="0">
                  <a:solidFill>
                    <a:srgbClr val="FF0000"/>
                  </a:solidFill>
                </a:rPr>
                <a:t>с 1 октября 2020 года до 31 марта 2021 года</a:t>
              </a:r>
              <a:r>
                <a:rPr lang="ru-RU" sz="1300" dirty="0" smtClean="0">
                  <a:solidFill>
                    <a:srgbClr val="002060"/>
                  </a:solidFill>
                </a:rPr>
                <a:t> не представят в органы социальной защиты документы, необходимые для продления данных мер поддержки </a:t>
              </a:r>
              <a:r>
                <a:rPr lang="ru-RU" sz="1300" dirty="0" smtClean="0">
                  <a:solidFill>
                    <a:srgbClr val="FF0000"/>
                  </a:solidFill>
                </a:rPr>
                <a:t>на новый срок </a:t>
              </a:r>
              <a:endParaRPr lang="ru-RU" sz="13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41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126520" y="-48580"/>
            <a:ext cx="9054859" cy="4268750"/>
            <a:chOff x="126520" y="-48580"/>
            <a:chExt cx="9054859" cy="4268750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50228" y="540643"/>
              <a:ext cx="721520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До 31 марта 2021 года </a:t>
              </a:r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автоматически продлевается срок предоставления следующих мер социальной поддержки:</a:t>
              </a:r>
              <a:endPara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126520" y="97718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28676" name="Rectangle 4"/>
            <p:cNvSpPr>
              <a:spLocks noChangeArrowheads="1"/>
            </p:cNvSpPr>
            <p:nvPr/>
          </p:nvSpPr>
          <p:spPr bwMode="auto">
            <a:xfrm>
              <a:off x="242602" y="1174018"/>
              <a:ext cx="8369108" cy="3539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ветеранов боевых действий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– ежемесячное пособие на оплату коммунальных услуг;</a:t>
              </a: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35340" y="1474204"/>
              <a:ext cx="8369108" cy="104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граждан, рожденных на территории СССР в период с 10 мая 1927 года (включительно) по 9 мая 1945 года (включительно):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>
                <a:buClr>
                  <a:schemeClr val="accent3">
                    <a:lumMod val="50000"/>
                  </a:schemeClr>
                </a:buClr>
              </a:pP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ежемесячное пособие на оплату коммунальных услуг; </a:t>
              </a:r>
              <a:endPara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>
                <a:buClr>
                  <a:schemeClr val="accent3">
                    <a:lumMod val="50000"/>
                  </a:schemeClr>
                </a:buClr>
              </a:pP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 - ежемесячное пособие на оплату проезда;</a:t>
              </a:r>
              <a:endPara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679" name="Rectangle 7"/>
            <p:cNvSpPr>
              <a:spLocks noChangeArrowheads="1"/>
            </p:cNvSpPr>
            <p:nvPr/>
          </p:nvSpPr>
          <p:spPr bwMode="auto">
            <a:xfrm>
              <a:off x="251661" y="2428704"/>
              <a:ext cx="8929718" cy="8156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itchFamily="2" charset="2"/>
                <a:buChar char="ü"/>
              </a:pPr>
              <a:r>
                <a:rPr lang="ru-RU" sz="17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тружеников тыла: </a:t>
              </a:r>
            </a:p>
            <a:p>
              <a:pPr>
                <a:buClr>
                  <a:schemeClr val="accent3">
                    <a:lumMod val="50000"/>
                  </a:schemeClr>
                </a:buClr>
              </a:pP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- </a:t>
              </a: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ежемесячное пособие на оплату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жилого помещения и коммунальных </a:t>
              </a: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услуг; </a:t>
              </a:r>
            </a:p>
            <a:p>
              <a:pPr>
                <a:buClr>
                  <a:schemeClr val="accent3">
                    <a:lumMod val="50000"/>
                  </a:schemeClr>
                </a:buClr>
              </a:pP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 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- </a:t>
              </a:r>
              <a:r>
                <a:rPr lang="ru-RU" sz="15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ежемесячное пособие на оплату </a:t>
              </a:r>
              <a:r>
                <a:rPr lang="ru-RU" sz="15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проезда.</a:t>
              </a:r>
              <a:endPara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9" name="Picture 6" descr="https://avatars.mds.yandex.net/get-marketpic/200038/market_C8Sn9ssGFmOoAU_MF25YLA/ori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9721" y="-48580"/>
              <a:ext cx="1150488" cy="11504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s://upload.wikimedia.org/wikipedia/ru/0/05/%D0%9C%D0%B5%D0%B4%D0%B0%D0%BB%D1%8C_%D0%92%D0%B5%D1%82%D0%B5%D1%80%D0%B0%D0%BD_%D0%B1%D0%BE%D0%B5%D0%B2%D1%8B%D1%85_%D0%B4%D0%B5%D0%B9%D1%81%D1%82%D0%B2%D0%B8%D0%B9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15666" y="158062"/>
              <a:ext cx="792088" cy="125013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Прямоугольник 11"/>
          <p:cNvSpPr/>
          <p:nvPr/>
        </p:nvSpPr>
        <p:spPr>
          <a:xfrm>
            <a:off x="395536" y="3974147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Предоставление указанных мер социальной поддержки будет прекращено с 1 апреля 2021 года </a:t>
            </a:r>
            <a:r>
              <a:rPr lang="ru-RU" sz="1300" dirty="0" smtClean="0">
                <a:solidFill>
                  <a:srgbClr val="002060"/>
                </a:solidFill>
              </a:rPr>
              <a:t>в случае, если </a:t>
            </a:r>
            <a:r>
              <a:rPr lang="ru-RU" sz="1300" dirty="0">
                <a:solidFill>
                  <a:srgbClr val="002060"/>
                </a:solidFill>
              </a:rPr>
              <a:t>гра</a:t>
            </a:r>
            <a:r>
              <a:rPr lang="ru-RU" sz="1300" dirty="0" smtClean="0">
                <a:solidFill>
                  <a:srgbClr val="002060"/>
                </a:solidFill>
              </a:rPr>
              <a:t>ждане в период </a:t>
            </a:r>
            <a:r>
              <a:rPr lang="ru-RU" sz="1300" dirty="0" smtClean="0">
                <a:solidFill>
                  <a:srgbClr val="FF0000"/>
                </a:solidFill>
              </a:rPr>
              <a:t>с 1 октября 2020 года до 31 марта 2021 года</a:t>
            </a:r>
            <a:r>
              <a:rPr lang="ru-RU" sz="1300" dirty="0" smtClean="0">
                <a:solidFill>
                  <a:srgbClr val="002060"/>
                </a:solidFill>
              </a:rPr>
              <a:t> не представят в органы социальной защиты документы, необходимые для продления данных мер поддержки </a:t>
            </a:r>
            <a:r>
              <a:rPr lang="ru-RU" sz="1300" dirty="0" smtClean="0">
                <a:solidFill>
                  <a:srgbClr val="FF0000"/>
                </a:solidFill>
              </a:rPr>
              <a:t>на новый срок </a:t>
            </a:r>
            <a:endParaRPr lang="ru-RU" sz="1300" dirty="0">
              <a:solidFill>
                <a:srgbClr val="FF0000"/>
              </a:solidFill>
            </a:endParaRPr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234092" y="3177495"/>
            <a:ext cx="8929718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членов </a:t>
            </a:r>
            <a:r>
              <a:rPr lang="ru-RU" sz="15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семей погибших (умерших) ветеранов боевых действий, лиц, погибших (умерших) при исполнении обязанностей военной службы (служебных обязанностей</a:t>
            </a:r>
            <a:r>
              <a:rPr lang="ru-RU" sz="15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</a:t>
            </a:r>
            <a:r>
              <a:rPr lang="ru-RU" sz="15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дополнительное социальное пособие.</a:t>
            </a:r>
          </a:p>
        </p:txBody>
      </p:sp>
    </p:spTree>
    <p:extLst>
      <p:ext uri="{BB962C8B-B14F-4D97-AF65-F5344CB8AC3E}">
        <p14:creationId xmlns:p14="http://schemas.microsoft.com/office/powerpoint/2010/main" val="304187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/>
        </p:nvGrpSpPr>
        <p:grpSpPr>
          <a:xfrm>
            <a:off x="0" y="88441"/>
            <a:ext cx="9075426" cy="4249099"/>
            <a:chOff x="0" y="88441"/>
            <a:chExt cx="9075426" cy="4249099"/>
          </a:xfrm>
        </p:grpSpPr>
        <p:sp>
          <p:nvSpPr>
            <p:cNvPr id="6" name="TextBox 5"/>
            <p:cNvSpPr txBox="1"/>
            <p:nvPr/>
          </p:nvSpPr>
          <p:spPr>
            <a:xfrm>
              <a:off x="3635896" y="3850838"/>
              <a:ext cx="18722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107504" y="389374"/>
              <a:ext cx="735201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solidFill>
                    <a:srgbClr val="FF0000"/>
                  </a:solidFill>
                </a:rPr>
                <a:t>До 31 марта 2021 года </a:t>
              </a:r>
              <a:r>
                <a:rPr lang="ru-RU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автоматически продлевается срок предоставления следующих мер социальной поддержки</a:t>
              </a:r>
              <a:r>
                <a:rPr lang="ru-RU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:</a:t>
              </a:r>
              <a:endParaRPr lang="ru-RU" b="1" dirty="0">
                <a:solidFill>
                  <a:schemeClr val="tx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3073" name="Rectangle 1"/>
            <p:cNvSpPr>
              <a:spLocks noChangeArrowheads="1"/>
            </p:cNvSpPr>
            <p:nvPr/>
          </p:nvSpPr>
          <p:spPr bwMode="auto">
            <a:xfrm>
              <a:off x="0" y="88441"/>
              <a:ext cx="5429256" cy="3231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1500" b="1" dirty="0">
                  <a:solidFill>
                    <a:srgbClr val="00B050"/>
                  </a:solidFill>
                  <a:latin typeface="Arial" pitchFamily="34" charset="0"/>
                  <a:ea typeface="Calibri" pitchFamily="34" charset="0"/>
                  <a:cs typeface="Times New Roman" pitchFamily="18" charset="0"/>
                </a:rPr>
                <a:t>Региональные меры социальной поддержки</a:t>
              </a:r>
              <a:endParaRPr lang="ru-RU" sz="1500" dirty="0">
                <a:solidFill>
                  <a:srgbClr val="00B050"/>
                </a:solidFill>
                <a:latin typeface="Arial" pitchFamily="34" charset="0"/>
              </a:endParaRPr>
            </a:p>
          </p:txBody>
        </p:sp>
        <p:sp>
          <p:nvSpPr>
            <p:cNvPr id="28677" name="Rectangle 5"/>
            <p:cNvSpPr>
              <a:spLocks noChangeArrowheads="1"/>
            </p:cNvSpPr>
            <p:nvPr/>
          </p:nvSpPr>
          <p:spPr bwMode="auto">
            <a:xfrm>
              <a:off x="229831" y="2547835"/>
              <a:ext cx="8590641" cy="954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работников государственных (муниципальных) организаций культуры</a:t>
              </a:r>
              <a:r>
                <a:rPr lang="ru-RU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, физической культуры и спорта, </a:t>
              </a: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социального обслуживания, </a:t>
              </a:r>
              <a:r>
                <a:rPr lang="ru-RU" sz="14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медицинских и фармацевтических работников, проживающих и осуществляющих трудовую деятельность </a:t>
              </a: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в сельской местности</a:t>
              </a: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– 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ежемесячное </a:t>
              </a: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пособие </a:t>
              </a:r>
              <a:r>
                <a:rPr lang="ru-RU" sz="1400" b="1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на оплату жилого помещения и коммунальных услуг; </a:t>
              </a:r>
              <a:endPara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1" name="Picture 12" descr="https://img2.freepng.ru/20180919/cb/kisspng-teacher-education-school-teacher-education-compute-icd-pakistan-92-311-19991-cae-exam-pakistan-5ba30a2a34ff04.8321989715374116262171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EEEEEE"/>
                </a:clrFrom>
                <a:clrTo>
                  <a:srgbClr val="EEEEE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755" y="139605"/>
              <a:ext cx="1008112" cy="8961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Прямоугольник 1"/>
            <p:cNvSpPr/>
            <p:nvPr/>
          </p:nvSpPr>
          <p:spPr>
            <a:xfrm>
              <a:off x="229831" y="3598876"/>
              <a:ext cx="8845595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indent="-216000">
                <a:buClr>
                  <a:schemeClr val="accent3">
                    <a:lumMod val="50000"/>
                  </a:schemeClr>
                </a:buClr>
                <a:buFont typeface="Wingdings" panose="05000000000000000000" pitchFamily="2" charset="2"/>
                <a:buChar char="ü"/>
              </a:pPr>
              <a:r>
                <a:rPr lang="ru-RU" sz="1400" b="1" dirty="0" smtClean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для лиц, проживающих в сельской местности и вышедших на пенсию, общий стаж педагогической работы которых составляет не менее 10 лет </a:t>
              </a:r>
              <a:r>
                <a:rPr lang="ru-RU" sz="1400" b="1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 ежемесячное пособие на оплату жилого помещения и коммунальных услуг.</a:t>
              </a:r>
              <a:endPara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28" name="Picture 4" descr="https://yt3.ggpht.com/a/AGF-l78JY3QECaEr3o_RWjSiRlDOW87ZVOc8s-5CSA=s900-c-k-c0xffffffff-no-rj-mo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0873" y="1541490"/>
              <a:ext cx="866551" cy="8665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https://pbs.twimg.com/media/DyA_NGCVYAEqVRm.jpg:lar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AFBFF"/>
                </a:clrFrom>
                <a:clrTo>
                  <a:srgbClr val="FAFB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173328" y="555738"/>
              <a:ext cx="957334" cy="9465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251521" y="1077487"/>
            <a:ext cx="7560840" cy="1431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chemeClr val="accent3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17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для лиц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имеющих трудовой стаж не менее 40 лет для мужчин и 35 лет для женщин,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почетные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грамоты, благодарности, звание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«Ударник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коммунистического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труда» или </a:t>
            </a:r>
            <a:r>
              <a:rPr lang="ru-RU" sz="1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другие виды </a:t>
            </a:r>
            <a:r>
              <a:rPr lang="ru-RU" sz="14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поощрений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1400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жилого помещения и коммунальных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услуг; 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оплату проезда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>
              <a:buClr>
                <a:schemeClr val="accent3">
                  <a:lumMod val="50000"/>
                </a:schemeClr>
              </a:buClr>
            </a:pP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- </a:t>
            </a:r>
            <a:r>
              <a:rPr lang="ru-RU" sz="1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ежемесячное пособие на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абонентскую плату за пользование телефоном;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46400" y="4402800"/>
            <a:ext cx="8715436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300" dirty="0" smtClean="0">
                <a:solidFill>
                  <a:srgbClr val="FF0000"/>
                </a:solidFill>
              </a:rPr>
              <a:t>ВАЖНО! Предоставление указанных мер социальной поддержки будет прекращено с 1 апреля 2021 года </a:t>
            </a:r>
            <a:r>
              <a:rPr lang="ru-RU" sz="1300" dirty="0" smtClean="0">
                <a:solidFill>
                  <a:srgbClr val="002060"/>
                </a:solidFill>
              </a:rPr>
              <a:t>в случае, если </a:t>
            </a:r>
            <a:r>
              <a:rPr lang="ru-RU" sz="1300" dirty="0">
                <a:solidFill>
                  <a:srgbClr val="002060"/>
                </a:solidFill>
              </a:rPr>
              <a:t>гра</a:t>
            </a:r>
            <a:r>
              <a:rPr lang="ru-RU" sz="1300" dirty="0" smtClean="0">
                <a:solidFill>
                  <a:srgbClr val="002060"/>
                </a:solidFill>
              </a:rPr>
              <a:t>ждане в период </a:t>
            </a:r>
            <a:r>
              <a:rPr lang="ru-RU" sz="1300" dirty="0" smtClean="0">
                <a:solidFill>
                  <a:srgbClr val="FF0000"/>
                </a:solidFill>
              </a:rPr>
              <a:t>с 1 октября 2020 года до 31 марта 2021 года</a:t>
            </a:r>
            <a:r>
              <a:rPr lang="ru-RU" sz="1300" dirty="0" smtClean="0">
                <a:solidFill>
                  <a:srgbClr val="002060"/>
                </a:solidFill>
              </a:rPr>
              <a:t> не представят в органы социальной защиты документы, необходимые для продления данных мер поддержки </a:t>
            </a:r>
            <a:r>
              <a:rPr lang="ru-RU" sz="1300" dirty="0" smtClean="0">
                <a:solidFill>
                  <a:srgbClr val="FF0000"/>
                </a:solidFill>
              </a:rPr>
              <a:t>на новый срок </a:t>
            </a:r>
            <a:endParaRPr lang="ru-RU" sz="13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52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9847</TotalTime>
  <Words>5556</Words>
  <Application>Microsoft Office PowerPoint</Application>
  <PresentationFormat>Экран (16:9)</PresentationFormat>
  <Paragraphs>320</Paragraphs>
  <Slides>37</Slides>
  <Notes>37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Матузова Елена Эдуардовна</cp:lastModifiedBy>
  <cp:revision>897</cp:revision>
  <cp:lastPrinted>2018-12-10T08:49:28Z</cp:lastPrinted>
  <dcterms:created xsi:type="dcterms:W3CDTF">2017-01-21T08:29:20Z</dcterms:created>
  <dcterms:modified xsi:type="dcterms:W3CDTF">2020-06-11T04:35:33Z</dcterms:modified>
</cp:coreProperties>
</file>